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82" r:id="rId3"/>
    <p:sldId id="274" r:id="rId4"/>
    <p:sldId id="284" r:id="rId5"/>
    <p:sldId id="283" r:id="rId6"/>
    <p:sldId id="334" r:id="rId7"/>
    <p:sldId id="368" r:id="rId8"/>
    <p:sldId id="369" r:id="rId9"/>
    <p:sldId id="370" r:id="rId10"/>
    <p:sldId id="371" r:id="rId11"/>
    <p:sldId id="372" r:id="rId12"/>
    <p:sldId id="269" r:id="rId13"/>
    <p:sldId id="374" r:id="rId14"/>
    <p:sldId id="375" r:id="rId15"/>
    <p:sldId id="376" r:id="rId16"/>
    <p:sldId id="377" r:id="rId17"/>
    <p:sldId id="378" r:id="rId18"/>
    <p:sldId id="380" r:id="rId19"/>
    <p:sldId id="379" r:id="rId20"/>
    <p:sldId id="382" r:id="rId21"/>
    <p:sldId id="381" r:id="rId22"/>
    <p:sldId id="383" r:id="rId23"/>
    <p:sldId id="384" r:id="rId24"/>
    <p:sldId id="385" r:id="rId25"/>
    <p:sldId id="386" r:id="rId26"/>
    <p:sldId id="387" r:id="rId27"/>
    <p:sldId id="388" r:id="rId28"/>
    <p:sldId id="389" r:id="rId29"/>
    <p:sldId id="390" r:id="rId30"/>
    <p:sldId id="332" r:id="rId31"/>
    <p:sldId id="391" r:id="rId32"/>
    <p:sldId id="393" r:id="rId33"/>
    <p:sldId id="394" r:id="rId34"/>
    <p:sldId id="395" r:id="rId35"/>
    <p:sldId id="396" r:id="rId36"/>
    <p:sldId id="397" r:id="rId37"/>
    <p:sldId id="398" r:id="rId38"/>
    <p:sldId id="365" r:id="rId39"/>
    <p:sldId id="366" r:id="rId40"/>
    <p:sldId id="333" r:id="rId41"/>
    <p:sldId id="286" r:id="rId42"/>
    <p:sldId id="457" r:id="rId43"/>
    <p:sldId id="437" r:id="rId44"/>
    <p:sldId id="439" r:id="rId45"/>
    <p:sldId id="404" r:id="rId46"/>
    <p:sldId id="405" r:id="rId47"/>
    <p:sldId id="458" r:id="rId48"/>
    <p:sldId id="459" r:id="rId49"/>
    <p:sldId id="460" r:id="rId50"/>
    <p:sldId id="461" r:id="rId51"/>
    <p:sldId id="462" r:id="rId52"/>
    <p:sldId id="463" r:id="rId53"/>
    <p:sldId id="430" r:id="rId54"/>
    <p:sldId id="448" r:id="rId55"/>
    <p:sldId id="449" r:id="rId56"/>
    <p:sldId id="451" r:id="rId57"/>
    <p:sldId id="453" r:id="rId58"/>
    <p:sldId id="452" r:id="rId59"/>
    <p:sldId id="424" r:id="rId60"/>
    <p:sldId id="447" r:id="rId61"/>
    <p:sldId id="454" r:id="rId62"/>
    <p:sldId id="455" r:id="rId63"/>
    <p:sldId id="456" r:id="rId64"/>
    <p:sldId id="414" r:id="rId65"/>
    <p:sldId id="415" r:id="rId66"/>
    <p:sldId id="446" r:id="rId67"/>
    <p:sldId id="445" r:id="rId68"/>
    <p:sldId id="444" r:id="rId69"/>
    <p:sldId id="443" r:id="rId70"/>
    <p:sldId id="441" r:id="rId71"/>
    <p:sldId id="411" r:id="rId72"/>
    <p:sldId id="412" r:id="rId73"/>
    <p:sldId id="440" r:id="rId74"/>
    <p:sldId id="409" r:id="rId75"/>
    <p:sldId id="410" r:id="rId76"/>
    <p:sldId id="407" r:id="rId77"/>
    <p:sldId id="408" r:id="rId78"/>
    <p:sldId id="260" r:id="rId7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7" autoAdjust="0"/>
    <p:restoredTop sz="75930" autoAdjust="0"/>
  </p:normalViewPr>
  <p:slideViewPr>
    <p:cSldViewPr snapToGrid="0" snapToObjects="1">
      <p:cViewPr varScale="1">
        <p:scale>
          <a:sx n="115" d="100"/>
          <a:sy n="115" d="100"/>
        </p:scale>
        <p:origin x="1134"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2078442024"/>
        <c:axId val="2084920824"/>
      </c:scatterChart>
      <c:valAx>
        <c:axId val="2078442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920824"/>
        <c:crosses val="autoZero"/>
        <c:crossBetween val="midCat"/>
      </c:valAx>
      <c:valAx>
        <c:axId val="2084920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8442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5A087AA5-8C8D-3E4A-B5E2-373E194504B5}" type="presOf" srcId="{84F8989F-9866-4D89-80DD-C19F03B68FB4}" destId="{A861EBF1-ACB0-4483-8871-E2ED5342F1EE}"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54961552-0AE5-C446-A274-4B502E976A3B}" type="presOf" srcId="{815021E2-3E61-4034-8306-BF2996571586}" destId="{7BDF7E0C-23DA-43ED-932E-0F7AACA8CF40}" srcOrd="3"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03243206-7A34-BA4B-9970-D42743B135E1}"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389B6B48-778A-6447-9FB5-1E958F33DF94}" type="presOf" srcId="{65B0B4FC-730A-498D-A0A7-198257489ACD}" destId="{1685BA4B-1A55-403A-8F37-68A4B35E333A}" srcOrd="1"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1B941D99-CC85-0848-B8A0-45C723778F9A}" type="presOf" srcId="{DE5562C0-273D-4A1F-ACED-C0B00E549F36}" destId="{BBAC9ED9-E5E6-4F29-868A-795200BE26DE}" srcOrd="2" destOrd="0" presId="urn:microsoft.com/office/officeart/2005/8/layout/gear1"/>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73FA93D8-6EA3-CF4A-B7CE-F227FA37D49A}" type="presOf" srcId="{65B0B4FC-730A-498D-A0A7-198257489ACD}" destId="{AADEACB4-3D1E-40AA-A8E5-5741D8D2AD7B}"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194A6E5F-8A3A-814A-BFED-2310060CC24C}" type="presOf" srcId="{815021E2-3E61-4034-8306-BF2996571586}" destId="{CC05ADE6-F4B9-4933-8DDD-53DE176B5BE6}" srcOrd="1"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951F89F5-D758-6D4B-936D-2EBC3F144F98}" type="presOf" srcId="{65B0B4FC-730A-498D-A0A7-198257489ACD}" destId="{1685BA4B-1A55-403A-8F37-68A4B35E333A}" srcOrd="1" destOrd="0" presId="urn:microsoft.com/office/officeart/2005/8/layout/gear1"/>
    <dgm:cxn modelId="{12312E13-4203-7445-AFC1-42F6279BA53B}" type="presOf" srcId="{65B0B4FC-730A-498D-A0A7-198257489ACD}" destId="{49612219-54EA-4B32-9261-F9EF1C95F7F3}" srcOrd="2"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71101CC1-2F23-CF45-B6C7-00CF2ED661D0}" type="presOf" srcId="{84F8989F-9866-4D89-80DD-C19F03B68FB4}" destId="{A861EBF1-ACB0-4483-8871-E2ED5342F1EE}"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CADAC1D-7211-7E40-AFAC-70625590330B}" type="presOf" srcId="{815021E2-3E61-4034-8306-BF2996571586}" destId="{87F6E066-22A2-4845-B832-3F620F2CCA64}" srcOrd="0"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6.emf"/></Relationships>
</file>

<file path=ppt/drawings/drawing1.xml><?xml version="1.0" encoding="utf-8"?>
<c:userShapes xmlns:c="http://schemas.openxmlformats.org/drawingml/2006/chart">
  <cdr:relSizeAnchor xmlns:cdr="http://schemas.openxmlformats.org/drawingml/2006/chartDrawing">
    <cdr:from>
      <cdr:x>0.17699</cdr:x>
      <cdr:y>0.21724</cdr:y>
    </cdr:from>
    <cdr:to>
      <cdr:x>0.57068</cdr:x>
      <cdr:y>0.56111</cdr:y>
    </cdr:to>
    <cdr:cxnSp macro="">
      <cdr:nvCxnSpPr>
        <cdr:cNvPr id="3" name="Straight Connector 2"/>
        <cdr:cNvCxnSpPr/>
      </cdr:nvCxnSpPr>
      <cdr:spPr>
        <a:xfrm xmlns:a="http://schemas.openxmlformats.org/drawingml/2006/main" flipV="1">
          <a:off x="1861147" y="945284"/>
          <a:ext cx="4139900" cy="1496292"/>
        </a:xfrm>
        <a:prstGeom xmlns:a="http://schemas.openxmlformats.org/drawingml/2006/main" prst="line">
          <a:avLst/>
        </a:prstGeom>
        <a:ln xmlns:a="http://schemas.openxmlformats.org/drawingml/2006/main">
          <a:headEnd type="none" w="med" len="med"/>
          <a:tailEnd type="arrow"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0.03735</cdr:x>
      <cdr:y>0.55474</cdr:y>
    </cdr:from>
    <cdr:to>
      <cdr:x>0.17699</cdr:x>
      <cdr:y>0.90596</cdr:y>
    </cdr:to>
    <cdr:cxnSp macro="">
      <cdr:nvCxnSpPr>
        <cdr:cNvPr id="6" name="Straight Arrow Connector 5"/>
        <cdr:cNvCxnSpPr/>
      </cdr:nvCxnSpPr>
      <cdr:spPr>
        <a:xfrm xmlns:a="http://schemas.openxmlformats.org/drawingml/2006/main" flipV="1">
          <a:off x="392758" y="2413866"/>
          <a:ext cx="1468389" cy="1528273"/>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0.04565</cdr:x>
      <cdr:y>0.21682</cdr:y>
    </cdr:from>
    <cdr:to>
      <cdr:x>0.57564</cdr:x>
      <cdr:y>0.90554</cdr:y>
    </cdr:to>
    <cdr:cxnSp macro="">
      <cdr:nvCxnSpPr>
        <cdr:cNvPr id="8" name="Straight Arrow Connector 7"/>
        <cdr:cNvCxnSpPr/>
      </cdr:nvCxnSpPr>
      <cdr:spPr>
        <a:xfrm xmlns:a="http://schemas.openxmlformats.org/drawingml/2006/main" flipV="1">
          <a:off x="480064" y="943465"/>
          <a:ext cx="5573167" cy="299685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0.38599</cdr:y>
    </cdr:from>
    <cdr:to>
      <cdr:x>0.84519</cdr:x>
      <cdr:y>0.89793</cdr:y>
    </cdr:to>
    <cdr:cxnSp macro="">
      <cdr:nvCxnSpPr>
        <cdr:cNvPr id="10" name="Straight Arrow Connector 9"/>
        <cdr:cNvCxnSpPr/>
      </cdr:nvCxnSpPr>
      <cdr:spPr>
        <a:xfrm xmlns:a="http://schemas.openxmlformats.org/drawingml/2006/main" flipV="1">
          <a:off x="464127" y="1679575"/>
          <a:ext cx="8423564" cy="222760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0.75643</cdr:y>
    </cdr:from>
    <cdr:to>
      <cdr:x>0.44537</cdr:x>
      <cdr:y>0.89793</cdr:y>
    </cdr:to>
    <cdr:cxnSp macro="">
      <cdr:nvCxnSpPr>
        <cdr:cNvPr id="12" name="Straight Arrow Connector 11"/>
        <cdr:cNvCxnSpPr/>
      </cdr:nvCxnSpPr>
      <cdr:spPr>
        <a:xfrm xmlns:a="http://schemas.openxmlformats.org/drawingml/2006/main" flipV="1">
          <a:off x="464127" y="3291485"/>
          <a:ext cx="4219206" cy="61569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6"/>
        </a:lnRef>
        <a:fillRef xmlns:a="http://schemas.openxmlformats.org/drawingml/2006/main" idx="0">
          <a:schemeClr val="accent6"/>
        </a:fillRef>
        <a:effectRef xmlns:a="http://schemas.openxmlformats.org/drawingml/2006/main" idx="0">
          <a:schemeClr val="accent6"/>
        </a:effectRef>
        <a:fontRef xmlns:a="http://schemas.openxmlformats.org/drawingml/2006/main" idx="minor">
          <a:schemeClr val="tx1"/>
        </a:fontRef>
      </cdr:style>
    </cdr:cxnSp>
  </cdr:relSizeAnchor>
  <cdr:relSizeAnchor xmlns:cdr="http://schemas.openxmlformats.org/drawingml/2006/chartDrawing">
    <cdr:from>
      <cdr:x>0.58722</cdr:x>
      <cdr:y>0.22812</cdr:y>
    </cdr:from>
    <cdr:to>
      <cdr:x>0.70486</cdr:x>
      <cdr:y>0.313</cdr:y>
    </cdr:to>
    <cdr:sp macro="" textlink="">
      <cdr:nvSpPr>
        <cdr:cNvPr id="13" name="TextBox 8"/>
        <cdr:cNvSpPr txBox="1"/>
      </cdr:nvSpPr>
      <cdr:spPr>
        <a:xfrm xmlns:a="http://schemas.openxmlformats.org/drawingml/2006/main">
          <a:off x="6174947" y="99262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smtClean="0"/>
            <a:t>Gold</a:t>
          </a:r>
          <a:endParaRPr lang="en-AU" dirty="0"/>
        </a:p>
      </cdr:txBody>
    </cdr:sp>
  </cdr:relSizeAnchor>
  <cdr:relSizeAnchor xmlns:cdr="http://schemas.openxmlformats.org/drawingml/2006/chartDrawing">
    <cdr:from>
      <cdr:x>0.84671</cdr:x>
      <cdr:y>0.40147</cdr:y>
    </cdr:from>
    <cdr:to>
      <cdr:x>0.97782</cdr:x>
      <cdr:y>0.51464</cdr:y>
    </cdr:to>
    <cdr:sp macro="" textlink="">
      <cdr:nvSpPr>
        <cdr:cNvPr id="16" name="TextBox 8"/>
        <cdr:cNvSpPr txBox="1"/>
      </cdr:nvSpPr>
      <cdr:spPr>
        <a:xfrm xmlns:a="http://schemas.openxmlformats.org/drawingml/2006/main">
          <a:off x="6677748" y="1310199"/>
          <a:ext cx="1034038"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Iron-Ore</a:t>
          </a:r>
          <a:endParaRPr lang="en-AU" dirty="0"/>
        </a:p>
      </cdr:txBody>
    </cdr:sp>
  </cdr:relSizeAnchor>
  <cdr:relSizeAnchor xmlns:cdr="http://schemas.openxmlformats.org/drawingml/2006/chartDrawing">
    <cdr:from>
      <cdr:x>0.44118</cdr:x>
      <cdr:y>0.75643</cdr:y>
    </cdr:from>
    <cdr:to>
      <cdr:x>0.55882</cdr:x>
      <cdr:y>0.84131</cdr:y>
    </cdr:to>
    <cdr:sp macro="" textlink="">
      <cdr:nvSpPr>
        <cdr:cNvPr id="17" name="TextBox 8"/>
        <cdr:cNvSpPr txBox="1"/>
      </cdr:nvSpPr>
      <cdr:spPr>
        <a:xfrm xmlns:a="http://schemas.openxmlformats.org/drawingml/2006/main">
          <a:off x="4639235" y="329149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a:t>
          </a:r>
          <a:endParaRPr lang="en-AU" dirty="0"/>
        </a:p>
      </cdr:txBody>
    </cdr:sp>
  </cdr:relSizeAnchor>
  <cdr:relSizeAnchor xmlns:cdr="http://schemas.openxmlformats.org/drawingml/2006/chartDrawing">
    <cdr:from>
      <cdr:x>0.1097</cdr:x>
      <cdr:y>0.56769</cdr:y>
    </cdr:from>
    <cdr:to>
      <cdr:x>0.25523</cdr:x>
      <cdr:y>0.71858</cdr:y>
    </cdr:to>
    <cdr:sp macro="" textlink="">
      <cdr:nvSpPr>
        <cdr:cNvPr id="11" name="TextBox 8"/>
        <cdr:cNvSpPr txBox="1"/>
      </cdr:nvSpPr>
      <cdr:spPr>
        <a:xfrm xmlns:a="http://schemas.openxmlformats.org/drawingml/2006/main">
          <a:off x="865171" y="1389494"/>
          <a:ext cx="114775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t>K</a:t>
          </a:r>
          <a:r>
            <a:rPr lang="en-US" dirty="0" smtClean="0"/>
            <a:t>algoorlie</a:t>
          </a:r>
          <a:endParaRPr lang="en-AU" dirty="0"/>
        </a:p>
      </cdr:txBody>
    </cdr:sp>
  </cdr:relSizeAnchor>
  <cdr:relSizeAnchor xmlns:cdr="http://schemas.openxmlformats.org/drawingml/2006/chartDrawing">
    <cdr:from>
      <cdr:x>0.43692</cdr:x>
      <cdr:y>0.39236</cdr:y>
    </cdr:from>
    <cdr:to>
      <cdr:x>0.84124</cdr:x>
      <cdr:y>0.75931</cdr:y>
    </cdr:to>
    <cdr:cxnSp macro="">
      <cdr:nvCxnSpPr>
        <cdr:cNvPr id="14" name="Straight Connector 13"/>
        <cdr:cNvCxnSpPr/>
      </cdr:nvCxnSpPr>
      <cdr:spPr>
        <a:xfrm xmlns:a="http://schemas.openxmlformats.org/drawingml/2006/main" flipV="1">
          <a:off x="4594479" y="1707284"/>
          <a:ext cx="4251648" cy="1596729"/>
        </a:xfrm>
        <a:prstGeom xmlns:a="http://schemas.openxmlformats.org/drawingml/2006/main" prst="line">
          <a:avLst/>
        </a:prstGeom>
        <a:ln xmlns:a="http://schemas.openxmlformats.org/drawingml/2006/main">
          <a:headEnd type="arrow" w="med" len="med"/>
          <a:tailEnd type="none"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4F829E-3AF5-114B-B1B8-694D9A370CF3}" type="datetimeFigureOut">
              <a:rPr lang="en-US" smtClean="0"/>
              <a:t>3/26/2020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3B3AD-34BF-6147-8F09-6DDBAB9A465E}" type="slidenum">
              <a:rPr lang="en-US" smtClean="0"/>
              <a:t>‹#›</a:t>
            </a:fld>
            <a:endParaRPr lang="en-US"/>
          </a:p>
        </p:txBody>
      </p:sp>
    </p:spTree>
    <p:extLst>
      <p:ext uri="{BB962C8B-B14F-4D97-AF65-F5344CB8AC3E}">
        <p14:creationId xmlns:p14="http://schemas.microsoft.com/office/powerpoint/2010/main" val="2468176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 do we represent words</a:t>
            </a:r>
            <a:r>
              <a:rPr lang="en-AU" baseline="0" dirty="0" smtClean="0"/>
              <a:t>?</a:t>
            </a:r>
          </a:p>
          <a:p>
            <a:endParaRPr lang="en-AU" baseline="0" dirty="0" smtClean="0"/>
          </a:p>
          <a:p>
            <a:r>
              <a:rPr lang="en-AU" baseline="0" dirty="0" smtClean="0"/>
              <a:t>One hot encoding (count vectorising); basic, naïve.</a:t>
            </a:r>
            <a:endParaRPr lang="en-AU" dirty="0" smtClean="0"/>
          </a:p>
          <a:p>
            <a:endParaRPr lang="en-AU" dirty="0" smtClean="0"/>
          </a:p>
          <a:p>
            <a:r>
              <a:rPr lang="en-AU" dirty="0" smtClean="0"/>
              <a:t>Vector dimension becomes as large as the number of words in the vocabulary.</a:t>
            </a:r>
            <a:r>
              <a:rPr lang="en-AU" baseline="0" dirty="0" smtClean="0"/>
              <a:t> This is not ideal for large ML systems.</a:t>
            </a:r>
          </a:p>
          <a:p>
            <a:endParaRPr lang="en-AU" baseline="0" dirty="0" smtClean="0"/>
          </a:p>
          <a:p>
            <a:endParaRPr lang="en-AU" baseline="0" dirty="0" smtClean="0"/>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31</a:t>
            </a:fld>
            <a:endParaRPr lang="en-US"/>
          </a:p>
        </p:txBody>
      </p:sp>
    </p:spTree>
    <p:extLst>
      <p:ext uri="{BB962C8B-B14F-4D97-AF65-F5344CB8AC3E}">
        <p14:creationId xmlns:p14="http://schemas.microsoft.com/office/powerpoint/2010/main" val="132617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How do we capture semantic and syntactic similarities, relationships with other words, etc</a:t>
            </a:r>
            <a:r>
              <a:rPr lang="en-AU" baseline="0" dirty="0" smtClean="0"/>
              <a:t>.</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baseline="0"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Concordance</a:t>
            </a:r>
            <a:endParaRPr lang="en-AU" baseline="0" dirty="0" smtClean="0"/>
          </a:p>
          <a:p>
            <a:endParaRPr lang="en-AU" dirty="0" smtClean="0"/>
          </a:p>
          <a:p>
            <a:r>
              <a:rPr lang="en-AU" dirty="0" smtClean="0"/>
              <a:t>“You shall know a word by the company it keeps” (J. R. Firth 1957: 11)</a:t>
            </a:r>
          </a:p>
          <a:p>
            <a:endParaRPr lang="en-AU"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smtClean="0"/>
              <a:t>Distribution representations of words; that is, we want to introduce dependence between words. </a:t>
            </a:r>
            <a:r>
              <a:rPr lang="en-AU" baseline="0" dirty="0" smtClean="0"/>
              <a:t>We are unable to determine similarity between one hot vectors because they’re orthogonal e.g. their dot product is zero.</a:t>
            </a:r>
          </a:p>
          <a:p>
            <a:endParaRPr lang="en-AU" baseline="0" dirty="0" smtClean="0"/>
          </a:p>
          <a:p>
            <a:endParaRPr lang="en-AU" baseline="0" dirty="0" smtClean="0"/>
          </a:p>
          <a:p>
            <a:endParaRPr lang="en-AU" sz="1200" b="0" i="0" kern="1200" dirty="0" smtClean="0">
              <a:solidFill>
                <a:schemeClr val="tx1"/>
              </a:solidFill>
              <a:effectLst/>
              <a:latin typeface="+mn-lt"/>
              <a:ea typeface="+mn-ea"/>
              <a:cs typeface="+mn-cs"/>
            </a:endParaRPr>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32</a:t>
            </a:fld>
            <a:endParaRPr lang="en-US"/>
          </a:p>
        </p:txBody>
      </p:sp>
    </p:spTree>
    <p:extLst>
      <p:ext uri="{BB962C8B-B14F-4D97-AF65-F5344CB8AC3E}">
        <p14:creationId xmlns:p14="http://schemas.microsoft.com/office/powerpoint/2010/main" val="65732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Word analogies.</a:t>
            </a:r>
            <a:r>
              <a:rPr lang="en-AU" baseline="0" dirty="0" smtClean="0"/>
              <a:t> For example: King – Man + Queen = Female</a:t>
            </a:r>
          </a:p>
          <a:p>
            <a:endParaRPr lang="en-AU" baseline="0" dirty="0" smtClean="0"/>
          </a:p>
          <a:p>
            <a:r>
              <a:rPr lang="en-AU" baseline="0" dirty="0" smtClean="0"/>
              <a:t>Similarity -&gt; distance;  relationship between words -&gt; angle (the same relationship has the same angle). </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33</a:t>
            </a:fld>
            <a:endParaRPr lang="en-US"/>
          </a:p>
        </p:txBody>
      </p:sp>
    </p:spTree>
    <p:extLst>
      <p:ext uri="{BB962C8B-B14F-4D97-AF65-F5344CB8AC3E}">
        <p14:creationId xmlns:p14="http://schemas.microsoft.com/office/powerpoint/2010/main" val="185986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20,000 syntactic and semantic test examples (Google)</a:t>
            </a:r>
          </a:p>
          <a:p>
            <a:endParaRPr lang="en-AU" dirty="0" smtClean="0"/>
          </a:p>
          <a:p>
            <a:r>
              <a:rPr lang="en-AU" dirty="0" smtClean="0"/>
              <a:t>The</a:t>
            </a:r>
            <a:r>
              <a:rPr lang="en-AU" baseline="0" dirty="0" smtClean="0"/>
              <a:t> top 30,000 words ranked according to frequency are used for the evaluation shown.</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34</a:t>
            </a:fld>
            <a:endParaRPr lang="en-US"/>
          </a:p>
        </p:txBody>
      </p:sp>
    </p:spTree>
    <p:extLst>
      <p:ext uri="{BB962C8B-B14F-4D97-AF65-F5344CB8AC3E}">
        <p14:creationId xmlns:p14="http://schemas.microsoft.com/office/powerpoint/2010/main" val="116666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1. one-word context (predicting one word given only one word); referred to as a continuous bag of words (CBOW) model. Input is a </a:t>
            </a:r>
            <a:r>
              <a:rPr lang="en-AU" baseline="0" dirty="0" err="1" smtClean="0"/>
              <a:t>onehot</a:t>
            </a:r>
            <a:r>
              <a:rPr lang="en-AU" baseline="0" dirty="0" smtClean="0"/>
              <a:t> encoded vector </a:t>
            </a:r>
            <a:endParaRPr lang="en-AU" dirty="0" smtClean="0"/>
          </a:p>
          <a:p>
            <a:r>
              <a:rPr lang="en-AU" dirty="0" smtClean="0"/>
              <a:t>2. multi-word context (similar to one-word</a:t>
            </a:r>
            <a:r>
              <a:rPr lang="en-AU" baseline="0" dirty="0" smtClean="0"/>
              <a:t> but we need in multiple words)</a:t>
            </a:r>
            <a:endParaRPr lang="en-AU" dirty="0" smtClean="0"/>
          </a:p>
          <a:p>
            <a:r>
              <a:rPr lang="en-AU" dirty="0" smtClean="0"/>
              <a:t>3. Skip-gram model (opposite to CBOW multi-word)</a:t>
            </a:r>
            <a:r>
              <a:rPr lang="en-AU" baseline="0" dirty="0" smtClean="0"/>
              <a:t>. Given word w predict n words surrounding it (windowing).</a:t>
            </a:r>
            <a:endParaRPr lang="en-AU" dirty="0" smtClean="0"/>
          </a:p>
          <a:p>
            <a:endParaRPr lang="en-AU" dirty="0" smtClean="0"/>
          </a:p>
          <a:p>
            <a:r>
              <a:rPr lang="en-AU" dirty="0" err="1" smtClean="0"/>
              <a:t>GloVe</a:t>
            </a:r>
            <a:r>
              <a:rPr lang="en-AU" baseline="0" dirty="0" smtClean="0"/>
              <a:t> (Global Vectors for Word Representation)-&gt; captures the meaning of a word embedding with the structure of the entire observed corpus. This model utilises word frequencies and co-occurrence counts in a unsupervised manner.</a:t>
            </a:r>
          </a:p>
          <a:p>
            <a:endParaRPr lang="en-AU" baseline="0" dirty="0" smtClean="0"/>
          </a:p>
          <a:p>
            <a:r>
              <a:rPr lang="en-AU" baseline="0" dirty="0" smtClean="0"/>
              <a:t>ELMO  (</a:t>
            </a:r>
            <a:r>
              <a:rPr lang="en-AU" baseline="0" dirty="0" err="1" smtClean="0"/>
              <a:t>Embeddings</a:t>
            </a:r>
            <a:r>
              <a:rPr lang="en-AU" baseline="0" dirty="0" smtClean="0"/>
              <a:t> from Language Models)-&gt; Context-dependent </a:t>
            </a:r>
            <a:r>
              <a:rPr lang="en-AU" baseline="0" dirty="0" err="1" smtClean="0"/>
              <a:t>embeddings</a:t>
            </a:r>
            <a:r>
              <a:rPr lang="en-AU" baseline="0" dirty="0" smtClean="0"/>
              <a:t>; uses language models to capture </a:t>
            </a:r>
            <a:r>
              <a:rPr lang="en-AU" baseline="0" dirty="0" err="1" smtClean="0"/>
              <a:t>embeddings</a:t>
            </a:r>
            <a:r>
              <a:rPr lang="en-AU" baseline="0" dirty="0" smtClean="0"/>
              <a:t> for individual words while conditioning on the entire sentence or document. Conventional </a:t>
            </a:r>
            <a:r>
              <a:rPr lang="en-AU" baseline="0" dirty="0" err="1" smtClean="0"/>
              <a:t>embeddings</a:t>
            </a:r>
            <a:r>
              <a:rPr lang="en-AU" baseline="0" dirty="0" smtClean="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35</a:t>
            </a:fld>
            <a:endParaRPr lang="en-US"/>
          </a:p>
        </p:txBody>
      </p:sp>
    </p:spTree>
    <p:extLst>
      <p:ext uri="{BB962C8B-B14F-4D97-AF65-F5344CB8AC3E}">
        <p14:creationId xmlns:p14="http://schemas.microsoft.com/office/powerpoint/2010/main" val="1399380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X</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38</a:t>
            </a:fld>
            <a:endParaRPr lang="en-AU"/>
          </a:p>
        </p:txBody>
      </p:sp>
    </p:spTree>
    <p:extLst>
      <p:ext uri="{BB962C8B-B14F-4D97-AF65-F5344CB8AC3E}">
        <p14:creationId xmlns:p14="http://schemas.microsoft.com/office/powerpoint/2010/main" val="1783864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149249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3/26/2020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 id="2147483678" r:id="rId1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yler.bikaun@research.uwa.edu.au" TargetMode="External"/><Relationship Id="rId2" Type="http://schemas.openxmlformats.org/officeDocument/2006/relationships/hyperlink" Target="mailto:wei.liu@uwa.edu.au" TargetMode="Externa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hyperlink" Target="http://www.sciencedirect.com/science/article/pii/S187775031100007X" TargetMode="External"/><Relationship Id="rId4" Type="http://schemas.openxmlformats.org/officeDocument/2006/relationships/image" Target="../media/image5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80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rare-technologies.com/word2vec-tutorial/"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1.png"/><Relationship Id="rId7"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word2vec.googlecode.com/svn/trunk/questions-words.t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86.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hyperlink" Target="https://ronxin.github.io/wevi/"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quora.com/What-is-the-best-way-to-explain-topic-modeling-to-a-layman"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1.jpe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144.6.233.15:3000/" TargetMode="External"/><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8.jpg"/></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2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7278" y="1726808"/>
            <a:ext cx="3525064" cy="858016"/>
          </a:xfrm>
        </p:spPr>
        <p:txBody>
          <a:bodyPr>
            <a:noAutofit/>
          </a:bodyPr>
          <a:lstStyle/>
          <a:p>
            <a:pPr>
              <a:spcBef>
                <a:spcPts val="0"/>
              </a:spcBef>
            </a:pPr>
            <a:r>
              <a:rPr lang="en-US" dirty="0">
                <a:solidFill>
                  <a:srgbClr val="212236"/>
                </a:solidFill>
                <a:latin typeface="Calibri"/>
                <a:cs typeface="Calibri"/>
              </a:rPr>
              <a:t>Knowledge Discovery from </a:t>
            </a:r>
          </a:p>
          <a:p>
            <a:pPr>
              <a:spcBef>
                <a:spcPts val="0"/>
              </a:spcBef>
            </a:pPr>
            <a:r>
              <a:rPr lang="en-US" dirty="0">
                <a:solidFill>
                  <a:srgbClr val="212236"/>
                </a:solidFill>
                <a:latin typeface="Calibri"/>
                <a:cs typeface="Calibri"/>
              </a:rPr>
              <a:t>Natural Language Text</a:t>
            </a:r>
          </a:p>
        </p:txBody>
      </p:sp>
      <p:sp>
        <p:nvSpPr>
          <p:cNvPr id="3" name="Text Placeholder 2"/>
          <p:cNvSpPr>
            <a:spLocks noGrp="1"/>
          </p:cNvSpPr>
          <p:nvPr>
            <p:ph type="body" sz="quarter" idx="11"/>
          </p:nvPr>
        </p:nvSpPr>
        <p:spPr>
          <a:xfrm>
            <a:off x="5297279" y="3568242"/>
            <a:ext cx="2303440" cy="256583"/>
          </a:xfrm>
        </p:spPr>
        <p:txBody>
          <a:bodyPr>
            <a:noAutofit/>
          </a:bodyPr>
          <a:lstStyle/>
          <a:p>
            <a:pPr>
              <a:lnSpc>
                <a:spcPct val="120000"/>
              </a:lnSpc>
            </a:pPr>
            <a:r>
              <a:rPr lang="en-US" sz="1300" dirty="0" err="1" smtClean="0">
                <a:latin typeface="Calibri"/>
                <a:cs typeface="Calibri"/>
              </a:rPr>
              <a:t>Dr</a:t>
            </a:r>
            <a:r>
              <a:rPr lang="en-US" sz="1300" dirty="0" smtClean="0">
                <a:latin typeface="Calibri"/>
                <a:cs typeface="Calibri"/>
              </a:rPr>
              <a:t> </a:t>
            </a:r>
            <a:r>
              <a:rPr lang="en-US" sz="1300" dirty="0" smtClean="0">
                <a:solidFill>
                  <a:srgbClr val="212236"/>
                </a:solidFill>
                <a:latin typeface="Calibri"/>
                <a:cs typeface="Calibri"/>
              </a:rPr>
              <a:t>Wei Liu &amp; Tyler </a:t>
            </a:r>
            <a:r>
              <a:rPr lang="en-US" sz="1300" dirty="0" err="1">
                <a:solidFill>
                  <a:srgbClr val="212236"/>
                </a:solidFill>
                <a:latin typeface="Calibri"/>
                <a:cs typeface="Calibri"/>
              </a:rPr>
              <a:t>Bikaun</a:t>
            </a:r>
            <a:endParaRPr lang="en-US" sz="1300" dirty="0">
              <a:solidFill>
                <a:srgbClr val="212236"/>
              </a:solidFill>
              <a:latin typeface="Calibri"/>
              <a:cs typeface="Calibri"/>
            </a:endParaRPr>
          </a:p>
          <a:p>
            <a:endParaRPr lang="en-US" sz="1300" dirty="0">
              <a:latin typeface="Calibri"/>
              <a:cs typeface="Calibri"/>
            </a:endParaRPr>
          </a:p>
        </p:txBody>
      </p:sp>
      <p:sp>
        <p:nvSpPr>
          <p:cNvPr id="4" name="Text Placeholder 3"/>
          <p:cNvSpPr>
            <a:spLocks noGrp="1"/>
          </p:cNvSpPr>
          <p:nvPr>
            <p:ph type="body" sz="quarter" idx="12"/>
          </p:nvPr>
        </p:nvSpPr>
        <p:spPr/>
        <p:txBody>
          <a:bodyPr/>
          <a:lstStyle/>
          <a:p>
            <a:r>
              <a:rPr lang="en-US" dirty="0"/>
              <a:t>Day </a:t>
            </a:r>
            <a:r>
              <a:rPr lang="en-US" dirty="0" smtClean="0"/>
              <a:t>12: </a:t>
            </a:r>
            <a:r>
              <a:rPr lang="en-US" dirty="0"/>
              <a:t>Special Data Types</a:t>
            </a:r>
          </a:p>
        </p:txBody>
      </p:sp>
      <p:sp>
        <p:nvSpPr>
          <p:cNvPr id="5" name="Text Placeholder 4"/>
          <p:cNvSpPr>
            <a:spLocks noGrp="1"/>
          </p:cNvSpPr>
          <p:nvPr>
            <p:ph type="body" sz="quarter" idx="13"/>
          </p:nvPr>
        </p:nvSpPr>
        <p:spPr>
          <a:xfrm>
            <a:off x="5297278" y="4028510"/>
            <a:ext cx="2165604" cy="318850"/>
          </a:xfrm>
        </p:spPr>
        <p:txBody>
          <a:bodyPr>
            <a:noAutofit/>
          </a:bodyPr>
          <a:lstStyle/>
          <a:p>
            <a:r>
              <a:rPr lang="en-US" sz="1000" dirty="0">
                <a:hlinkClick r:id="rId2"/>
              </a:rPr>
              <a:t>wei.liu@</a:t>
            </a:r>
            <a:r>
              <a:rPr lang="en-US" sz="1000" dirty="0" smtClean="0">
                <a:hlinkClick r:id="rId2"/>
              </a:rPr>
              <a:t>uwa.edu.au</a:t>
            </a:r>
            <a:r>
              <a:rPr lang="en-US" sz="1000" dirty="0" smtClean="0"/>
              <a:t> </a:t>
            </a:r>
            <a:endParaRPr lang="en-US" sz="1000" dirty="0"/>
          </a:p>
          <a:p>
            <a:r>
              <a:rPr lang="en-US" sz="1000" dirty="0">
                <a:hlinkClick r:id="rId3"/>
              </a:rPr>
              <a:t>tyler.bikaun@</a:t>
            </a:r>
            <a:r>
              <a:rPr lang="en-US" sz="1000" dirty="0" smtClean="0">
                <a:hlinkClick r:id="rId3"/>
              </a:rPr>
              <a:t>research.uwa.edu.au</a:t>
            </a:r>
            <a:r>
              <a:rPr lang="en-US" sz="1000" dirty="0" smtClean="0"/>
              <a:t> </a:t>
            </a:r>
            <a:endParaRPr lang="en-US" sz="1000" dirty="0"/>
          </a:p>
        </p:txBody>
      </p:sp>
      <p:sp>
        <p:nvSpPr>
          <p:cNvPr id="6" name="Text Placeholder 5"/>
          <p:cNvSpPr>
            <a:spLocks noGrp="1"/>
          </p:cNvSpPr>
          <p:nvPr>
            <p:ph type="body" sz="quarter" idx="14"/>
          </p:nvPr>
        </p:nvSpPr>
        <p:spPr>
          <a:xfrm>
            <a:off x="5297279" y="3824825"/>
            <a:ext cx="3280882" cy="221614"/>
          </a:xfrm>
        </p:spPr>
        <p:txBody>
          <a:bodyPr>
            <a:noAutofit/>
          </a:bodyPr>
          <a:lstStyle/>
          <a:p>
            <a:pPr>
              <a:lnSpc>
                <a:spcPct val="120000"/>
              </a:lnSpc>
            </a:pPr>
            <a:r>
              <a:rPr lang="en-US" sz="1000" dirty="0">
                <a:solidFill>
                  <a:srgbClr val="212236"/>
                </a:solidFill>
                <a:latin typeface="Calibri"/>
                <a:cs typeface="Calibri"/>
              </a:rPr>
              <a:t>Computer Science and </a:t>
            </a:r>
            <a:r>
              <a:rPr lang="en-US" sz="1000" dirty="0" smtClean="0">
                <a:solidFill>
                  <a:srgbClr val="212236"/>
                </a:solidFill>
                <a:latin typeface="Calibri"/>
                <a:cs typeface="Calibri"/>
              </a:rPr>
              <a:t>Software </a:t>
            </a:r>
            <a:r>
              <a:rPr lang="en-US" sz="1000" dirty="0">
                <a:solidFill>
                  <a:srgbClr val="212236"/>
                </a:solidFill>
                <a:latin typeface="Calibri"/>
                <a:cs typeface="Calibri"/>
              </a:rPr>
              <a:t>Engineering</a:t>
            </a:r>
          </a:p>
        </p:txBody>
      </p:sp>
      <p:sp>
        <p:nvSpPr>
          <p:cNvPr id="7" name="Text Placeholder 6"/>
          <p:cNvSpPr>
            <a:spLocks noGrp="1"/>
          </p:cNvSpPr>
          <p:nvPr>
            <p:ph type="body" sz="quarter" idx="15"/>
          </p:nvPr>
        </p:nvSpPr>
        <p:spPr/>
        <p:txBody>
          <a:bodyPr/>
          <a:lstStyle/>
          <a:p>
            <a:r>
              <a:rPr lang="en-US" dirty="0" smtClean="0"/>
              <a:t>Finding needles in </a:t>
            </a:r>
            <a:r>
              <a:rPr lang="en-US" dirty="0" err="1" smtClean="0"/>
              <a:t>wordstacks</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4171" y="5885437"/>
            <a:ext cx="3538171" cy="81650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6571" y="6037837"/>
            <a:ext cx="3538171" cy="816501"/>
          </a:xfrm>
          <a:prstGeom prst="rect">
            <a:avLst/>
          </a:prstGeom>
        </p:spPr>
      </p:pic>
      <p:pic>
        <p:nvPicPr>
          <p:cNvPr id="11" name="Picture 10"/>
          <p:cNvPicPr/>
          <p:nvPr/>
        </p:nvPicPr>
        <p:blipFill>
          <a:blip r:embed="rId5" cstate="screen">
            <a:extLst>
              <a:ext uri="{28A0092B-C50C-407E-A947-70E740481C1C}">
                <a14:useLocalDpi xmlns:a14="http://schemas.microsoft.com/office/drawing/2010/main"/>
              </a:ext>
            </a:extLst>
          </a:blip>
          <a:stretch>
            <a:fillRect/>
          </a:stretch>
        </p:blipFill>
        <p:spPr>
          <a:xfrm>
            <a:off x="5378219" y="4479221"/>
            <a:ext cx="2148164" cy="481716"/>
          </a:xfrm>
          <a:prstGeom prst="rect">
            <a:avLst/>
          </a:prstGeom>
        </p:spPr>
      </p:pic>
    </p:spTree>
    <p:extLst>
      <p:ext uri="{BB962C8B-B14F-4D97-AF65-F5344CB8AC3E}">
        <p14:creationId xmlns:p14="http://schemas.microsoft.com/office/powerpoint/2010/main" val="194463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1612373"/>
            <a:ext cx="6052764" cy="3126372"/>
          </a:xfrm>
          <a:prstGeom prst="rect">
            <a:avLst/>
          </a:prstGeom>
        </p:spPr>
      </p:pic>
    </p:spTree>
    <p:extLst>
      <p:ext uri="{BB962C8B-B14F-4D97-AF65-F5344CB8AC3E}">
        <p14:creationId xmlns:p14="http://schemas.microsoft.com/office/powerpoint/2010/main" val="243731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descr="twittersentiment.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1719884"/>
            <a:ext cx="3164173" cy="2645626"/>
          </a:xfrm>
          <a:prstGeom prst="rect">
            <a:avLst/>
          </a:prstGeom>
        </p:spPr>
      </p:pic>
      <p:pic>
        <p:nvPicPr>
          <p:cNvPr id="10" name="Picture 9" descr="twitterstock.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7474" y="1824417"/>
            <a:ext cx="4248219" cy="2441491"/>
          </a:xfrm>
          <a:prstGeom prst="rect">
            <a:avLst/>
          </a:prstGeom>
        </p:spPr>
      </p:pic>
      <p:sp>
        <p:nvSpPr>
          <p:cNvPr id="12" name="TextBox 11"/>
          <p:cNvSpPr txBox="1"/>
          <p:nvPr/>
        </p:nvSpPr>
        <p:spPr>
          <a:xfrm rot="16200000">
            <a:off x="3410700" y="2726954"/>
            <a:ext cx="964527" cy="307777"/>
          </a:xfrm>
          <a:prstGeom prst="rect">
            <a:avLst/>
          </a:prstGeom>
          <a:noFill/>
        </p:spPr>
        <p:txBody>
          <a:bodyPr wrap="none" rtlCol="0">
            <a:spAutoFit/>
          </a:bodyPr>
          <a:lstStyle/>
          <a:p>
            <a:r>
              <a:rPr lang="en-US" sz="1400" dirty="0">
                <a:solidFill>
                  <a:srgbClr val="000000"/>
                </a:solidFill>
              </a:rPr>
              <a:t>Dow Jones</a:t>
            </a:r>
          </a:p>
        </p:txBody>
      </p:sp>
      <p:sp>
        <p:nvSpPr>
          <p:cNvPr id="13" name="TextBox 12"/>
          <p:cNvSpPr txBox="1"/>
          <p:nvPr/>
        </p:nvSpPr>
        <p:spPr>
          <a:xfrm rot="16200000">
            <a:off x="3587425" y="3506727"/>
            <a:ext cx="613256" cy="307777"/>
          </a:xfrm>
          <a:prstGeom prst="rect">
            <a:avLst/>
          </a:prstGeom>
          <a:noFill/>
        </p:spPr>
        <p:txBody>
          <a:bodyPr wrap="none" rtlCol="0">
            <a:spAutoFit/>
          </a:bodyPr>
          <a:lstStyle/>
          <a:p>
            <a:r>
              <a:rPr lang="en-US" sz="1400" dirty="0">
                <a:solidFill>
                  <a:srgbClr val="000000"/>
                </a:solidFill>
              </a:rPr>
              <a:t>CALM</a:t>
            </a:r>
          </a:p>
        </p:txBody>
      </p:sp>
      <p:sp>
        <p:nvSpPr>
          <p:cNvPr id="15" name="Rectangle 14"/>
          <p:cNvSpPr/>
          <p:nvPr/>
        </p:nvSpPr>
        <p:spPr>
          <a:xfrm>
            <a:off x="471056" y="4365510"/>
            <a:ext cx="8517367" cy="461665"/>
          </a:xfrm>
          <a:prstGeom prst="rect">
            <a:avLst/>
          </a:prstGeom>
        </p:spPr>
        <p:txBody>
          <a:bodyPr wrap="square">
            <a:spAutoFit/>
          </a:bodyPr>
          <a:lstStyle/>
          <a:p>
            <a:r>
              <a:rPr lang="de-DE" sz="1200" dirty="0"/>
              <a:t>Johan Bollen, Huina Mao, Xiaojun Zeng. 2011. </a:t>
            </a:r>
            <a:r>
              <a:rPr lang="en-US" sz="1200" dirty="0">
                <a:hlinkClick r:id="rId5"/>
              </a:rPr>
              <a:t>Twitter mood predicts the stock market,</a:t>
            </a:r>
            <a:endParaRPr lang="en-US" sz="1200" dirty="0"/>
          </a:p>
          <a:p>
            <a:r>
              <a:rPr lang="en-US" sz="1200" dirty="0"/>
              <a:t>Journal of Computational Science 2:1, 1-8. 10.1016/j.jocs.2010.12.007.</a:t>
            </a:r>
            <a:endParaRPr lang="de-DE" sz="1200" dirty="0"/>
          </a:p>
        </p:txBody>
      </p:sp>
    </p:spTree>
    <p:extLst>
      <p:ext uri="{BB962C8B-B14F-4D97-AF65-F5344CB8AC3E}">
        <p14:creationId xmlns:p14="http://schemas.microsoft.com/office/powerpoint/2010/main" val="24174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12.1 Text Mining</a:t>
            </a:r>
            <a:endParaRPr lang="en-US" dirty="0"/>
          </a:p>
        </p:txBody>
      </p:sp>
    </p:spTree>
    <p:extLst>
      <p:ext uri="{BB962C8B-B14F-4D97-AF65-F5344CB8AC3E}">
        <p14:creationId xmlns:p14="http://schemas.microsoft.com/office/powerpoint/2010/main" val="3352072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2857112302"/>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smtClean="0"/>
              <a:t>Two </a:t>
            </a:r>
            <a:r>
              <a:rPr lang="en-US" sz="2900" dirty="0"/>
              <a:t>different sources</a:t>
            </a:r>
          </a:p>
          <a:p>
            <a:pPr lvl="2"/>
            <a:r>
              <a:rPr lang="en-US" sz="2900" dirty="0"/>
              <a:t>Knowledge experts (logic based</a:t>
            </a:r>
            <a:r>
              <a:rPr lang="en-US" sz="2900" dirty="0" smtClean="0"/>
              <a:t>)</a:t>
            </a:r>
          </a:p>
          <a:p>
            <a:pPr lvl="2"/>
            <a:r>
              <a:rPr lang="en-US" sz="2900" dirty="0" smtClean="0"/>
              <a:t>Knowledge </a:t>
            </a:r>
            <a:r>
              <a:rPr lang="en-US" sz="2900" dirty="0"/>
              <a:t>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endParaRPr lang="en-AU" sz="2900" dirty="0" smtClean="0"/>
          </a:p>
          <a:p>
            <a:pPr lvl="3"/>
            <a:r>
              <a:rPr lang="en-AU" sz="2900" dirty="0" smtClean="0"/>
              <a:t>Unsupervised learning</a:t>
            </a:r>
          </a:p>
          <a:p>
            <a:pPr lvl="3"/>
            <a:r>
              <a:rPr lang="en-AU" sz="2900" dirty="0" smtClean="0"/>
              <a:t>Supervised </a:t>
            </a:r>
            <a:r>
              <a:rPr lang="en-AU" sz="2900" dirty="0"/>
              <a:t>learning</a:t>
            </a:r>
          </a:p>
          <a:p>
            <a:pPr lvl="2"/>
            <a:r>
              <a:rPr lang="en-AU" sz="2900" dirty="0" err="1" smtClean="0"/>
              <a:t>Subsymbolic</a:t>
            </a:r>
            <a:endParaRPr lang="en-AU" sz="2900" dirty="0" smtClean="0"/>
          </a:p>
          <a:p>
            <a:pPr lvl="3"/>
            <a:r>
              <a:rPr lang="en-AU" sz="2900" dirty="0" smtClean="0"/>
              <a:t>Deep </a:t>
            </a:r>
            <a:r>
              <a:rPr lang="en-AU" sz="2900" dirty="0"/>
              <a:t>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2168029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39095"/>
            <a:ext cx="2661024" cy="1794966"/>
          </a:xfrm>
        </p:spPr>
        <p:txBody>
          <a:bodyPr>
            <a:noAutofit/>
          </a:bodyPr>
          <a:lstStyle/>
          <a:p>
            <a:r>
              <a:rPr lang="en-AU" dirty="0" smtClean="0"/>
              <a:t>Used by Google for </a:t>
            </a:r>
            <a:r>
              <a:rPr lang="en-AU" b="1" dirty="0" smtClean="0"/>
              <a:t>semantic-enriched information retrieval </a:t>
            </a:r>
            <a:r>
              <a:rPr lang="en-AU" dirty="0" smtClean="0"/>
              <a:t>with a knowledge base gathered from a wide variety of sources, such as Freebase.</a:t>
            </a:r>
          </a:p>
          <a:p>
            <a:r>
              <a:rPr lang="en-AU" b="1" dirty="0" smtClean="0"/>
              <a:t>Knowledge Graph</a:t>
            </a:r>
            <a:r>
              <a:rPr lang="en-AU" dirty="0" smtClean="0"/>
              <a:t> display was added to Google's search engine in 2012, starting in the United States.</a:t>
            </a:r>
            <a:endParaRPr lang="en-AU" dirty="0"/>
          </a:p>
        </p:txBody>
      </p:sp>
      <p:sp>
        <p:nvSpPr>
          <p:cNvPr id="3" name="Text Placeholder 2"/>
          <p:cNvSpPr>
            <a:spLocks noGrp="1"/>
          </p:cNvSpPr>
          <p:nvPr>
            <p:ph type="body" sz="quarter" idx="10"/>
          </p:nvPr>
        </p:nvSpPr>
        <p:spPr/>
        <p:txBody>
          <a:bodyPr/>
          <a:lstStyle/>
          <a:p>
            <a:r>
              <a:rPr lang="en-US" dirty="0"/>
              <a:t>12.1 Text Mining</a:t>
            </a:r>
          </a:p>
        </p:txBody>
      </p:sp>
      <p:sp>
        <p:nvSpPr>
          <p:cNvPr id="4" name="Text Placeholder 3"/>
          <p:cNvSpPr>
            <a:spLocks noGrp="1"/>
          </p:cNvSpPr>
          <p:nvPr>
            <p:ph type="body" sz="quarter" idx="12"/>
          </p:nvPr>
        </p:nvSpPr>
        <p:spPr/>
        <p:txBody>
          <a:bodyPr/>
          <a:lstStyle/>
          <a:p>
            <a:r>
              <a:rPr lang="en-AU" dirty="0"/>
              <a:t>Knowledge Graph and Linked Data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Picture 2" descr="Barack-Obama-And-Entity-Search-Result-Visualization-in-Gruf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22701" y="1630771"/>
            <a:ext cx="5012562" cy="232144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 Placeholder 3"/>
          <p:cNvSpPr txBox="1">
            <a:spLocks/>
          </p:cNvSpPr>
          <p:nvPr/>
        </p:nvSpPr>
        <p:spPr>
          <a:xfrm>
            <a:off x="463176" y="4515851"/>
            <a:ext cx="74870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searchengineland.com</a:t>
            </a:r>
            <a:r>
              <a:rPr lang="en-AU" dirty="0">
                <a:solidFill>
                  <a:srgbClr val="000000"/>
                </a:solidFill>
              </a:rPr>
              <a:t>/laymans-visual-guide-googles-knowledge-graph-search-api-241935</a:t>
            </a:r>
          </a:p>
        </p:txBody>
      </p:sp>
      <p:sp>
        <p:nvSpPr>
          <p:cNvPr id="11" name="Content Placeholder 3"/>
          <p:cNvSpPr txBox="1">
            <a:spLocks/>
          </p:cNvSpPr>
          <p:nvPr/>
        </p:nvSpPr>
        <p:spPr>
          <a:xfrm>
            <a:off x="393699" y="3958241"/>
            <a:ext cx="6841751" cy="4860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AU" sz="1000" dirty="0"/>
              <a:t>Getting a ranked list of the most notable entities that match certain criteria</a:t>
            </a:r>
            <a:r>
              <a:rPr lang="en-AU" sz="1000" dirty="0" smtClean="0"/>
              <a:t>.</a:t>
            </a:r>
          </a:p>
          <a:p>
            <a:pPr lvl="1"/>
            <a:r>
              <a:rPr lang="en-AU" sz="1000" dirty="0" smtClean="0"/>
              <a:t>Predictively </a:t>
            </a:r>
            <a:r>
              <a:rPr lang="en-AU" sz="1000" dirty="0"/>
              <a:t>completing entities in a search </a:t>
            </a:r>
            <a:r>
              <a:rPr lang="en-AU" sz="1000" dirty="0" smtClean="0"/>
              <a:t>box.</a:t>
            </a:r>
          </a:p>
          <a:p>
            <a:pPr lvl="1"/>
            <a:r>
              <a:rPr lang="en-AU" sz="1000" dirty="0" smtClean="0"/>
              <a:t>Annotating/organizing </a:t>
            </a:r>
            <a:r>
              <a:rPr lang="en-AU" sz="1000" dirty="0"/>
              <a:t>content using the Knowledge Graph entities.</a:t>
            </a:r>
          </a:p>
          <a:p>
            <a:endParaRPr lang="en-AU" sz="1000" dirty="0"/>
          </a:p>
        </p:txBody>
      </p:sp>
    </p:spTree>
    <p:extLst>
      <p:ext uri="{BB962C8B-B14F-4D97-AF65-F5344CB8AC3E}">
        <p14:creationId xmlns:p14="http://schemas.microsoft.com/office/powerpoint/2010/main" val="1493537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4609187" cy="1794966"/>
          </a:xfrm>
        </p:spPr>
        <p:txBody>
          <a:bodyPr>
            <a:noAutofit/>
          </a:bodyPr>
          <a:lstStyle/>
          <a:p>
            <a:r>
              <a:rPr lang="en-AU" dirty="0"/>
              <a:t>Also known as </a:t>
            </a:r>
            <a:r>
              <a:rPr lang="en-AU" b="1" dirty="0"/>
              <a:t>propositional net</a:t>
            </a:r>
            <a:r>
              <a:rPr lang="en-AU" dirty="0"/>
              <a:t>. </a:t>
            </a:r>
          </a:p>
          <a:p>
            <a:r>
              <a:rPr lang="en-AU" dirty="0"/>
              <a:t>Representing propositional knowledge. </a:t>
            </a:r>
          </a:p>
          <a:p>
            <a:r>
              <a:rPr lang="en-AU" dirty="0"/>
              <a:t>Mathematically can be defined as a labelled directed graph. </a:t>
            </a:r>
          </a:p>
          <a:p>
            <a:r>
              <a:rPr lang="en-AU" dirty="0"/>
              <a:t>Nodes represent objects such as physical objects, concepts or situations. </a:t>
            </a:r>
          </a:p>
          <a:p>
            <a:r>
              <a:rPr lang="en-AU" dirty="0"/>
              <a:t>Links express the relationships between objects, and link labels specify particular relations. </a:t>
            </a:r>
          </a:p>
          <a:p>
            <a:r>
              <a:rPr lang="en-AU" dirty="0"/>
              <a:t>As nodes are associated with other nodes semantic nets are also referred to as associative nets.</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Semantic Networks (</a:t>
            </a:r>
            <a:r>
              <a:rPr lang="en-AU" dirty="0" err="1"/>
              <a:t>Masterman</a:t>
            </a:r>
            <a:r>
              <a:rPr lang="en-AU" dirty="0"/>
              <a:t> 1961)</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63176" y="451585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intelligence.worldofcomputing.net</a:t>
            </a:r>
            <a:r>
              <a:rPr lang="en-AU" dirty="0">
                <a:solidFill>
                  <a:srgbClr val="000000"/>
                </a:solidFill>
              </a:rPr>
              <a:t>/knowledge-representation/semantic-nets.html#.WODyYvmGPD4</a:t>
            </a:r>
          </a:p>
        </p:txBody>
      </p:sp>
      <p:pic>
        <p:nvPicPr>
          <p:cNvPr id="12" name="Picture 2" descr="Figure: A Semantic Network"/>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72363" y="1491630"/>
            <a:ext cx="3845840" cy="263917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16655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7880724" cy="1794966"/>
          </a:xfrm>
        </p:spPr>
        <p:txBody>
          <a:bodyPr>
            <a:noAutofit/>
          </a:bodyPr>
          <a:lstStyle/>
          <a:p>
            <a:r>
              <a:rPr lang="en-AU" dirty="0"/>
              <a:t>Early graph notations represented the relational structures underlying natural language semantics, but none of them could express full first-order logic. </a:t>
            </a:r>
          </a:p>
          <a:p>
            <a:pPr lvl="1"/>
            <a:r>
              <a:rPr lang="en-AU" sz="1400" b="1" dirty="0">
                <a:solidFill>
                  <a:schemeClr val="accent2"/>
                </a:solidFill>
              </a:rPr>
              <a:t>correlational nets</a:t>
            </a:r>
            <a:r>
              <a:rPr lang="en-AU" sz="1400" dirty="0"/>
              <a:t>, which were based on 56 different relations, including subtype, instance, part-whole, case relations, kinship relations, and various kinds of attributes (Silvio </a:t>
            </a:r>
            <a:r>
              <a:rPr lang="en-AU" sz="1400" dirty="0" err="1"/>
              <a:t>Ceccato</a:t>
            </a:r>
            <a:r>
              <a:rPr lang="en-AU" sz="1400" dirty="0"/>
              <a:t>); and</a:t>
            </a:r>
          </a:p>
          <a:p>
            <a:pPr lvl="1"/>
            <a:r>
              <a:rPr lang="en-AU" sz="1400" b="1" dirty="0">
                <a:solidFill>
                  <a:schemeClr val="accent2"/>
                </a:solidFill>
              </a:rPr>
              <a:t>dependency graphs </a:t>
            </a:r>
            <a:r>
              <a:rPr lang="en-AU" sz="1400" dirty="0"/>
              <a:t>(David Hays), which formalized the notation developed by the linguist Lucien </a:t>
            </a:r>
            <a:r>
              <a:rPr lang="en-AU" sz="1400" dirty="0" err="1"/>
              <a:t>Tesniere</a:t>
            </a:r>
            <a:r>
              <a:rPr lang="en-AU" sz="1400" dirty="0"/>
              <a:t> (1959). </a:t>
            </a:r>
          </a:p>
          <a:p>
            <a:r>
              <a:rPr lang="en-AU" dirty="0"/>
              <a:t>In the late 1970s, many graph notations were designed to represent first-order logic or a formally defined subset (</a:t>
            </a:r>
            <a:r>
              <a:rPr lang="en-AU" dirty="0" err="1"/>
              <a:t>Findler</a:t>
            </a:r>
            <a:r>
              <a:rPr lang="en-AU" dirty="0"/>
              <a:t> 1979)</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Conceptual Graph and others (Sowa)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4656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smtClean="0">
                <a:solidFill>
                  <a:srgbClr val="000000"/>
                </a:solidFill>
              </a:rPr>
              <a:t>*http</a:t>
            </a:r>
            <a:r>
              <a:rPr lang="en-AU" dirty="0">
                <a:solidFill>
                  <a:srgbClr val="000000"/>
                </a:solidFill>
              </a:rPr>
              <a:t>:</a:t>
            </a:r>
            <a:r>
              <a:rPr lang="en-AU" dirty="0" smtClean="0">
                <a:solidFill>
                  <a:srgbClr val="000000"/>
                </a:solidFill>
              </a:rPr>
              <a:t>//</a:t>
            </a:r>
            <a:r>
              <a:rPr lang="en-AU" dirty="0" err="1" smtClean="0">
                <a:solidFill>
                  <a:srgbClr val="000000"/>
                </a:solidFill>
              </a:rPr>
              <a:t>www.jfsowa.com</a:t>
            </a:r>
            <a:r>
              <a:rPr lang="en-AU" dirty="0">
                <a:solidFill>
                  <a:srgbClr val="000000"/>
                </a:solidFill>
              </a:rPr>
              <a:t>/cg/</a:t>
            </a:r>
            <a:r>
              <a:rPr lang="en-AU" dirty="0" err="1">
                <a:solidFill>
                  <a:srgbClr val="000000"/>
                </a:solidFill>
              </a:rPr>
              <a:t>cg_hbook.pdf</a:t>
            </a:r>
            <a:endParaRPr lang="en-AU" dirty="0">
              <a:solidFill>
                <a:srgbClr val="000000"/>
              </a:solidFill>
            </a:endParaRPr>
          </a:p>
        </p:txBody>
      </p:sp>
      <p:sp>
        <p:nvSpPr>
          <p:cNvPr id="6" name="Rectangle 5"/>
          <p:cNvSpPr/>
          <p:nvPr/>
        </p:nvSpPr>
        <p:spPr>
          <a:xfrm>
            <a:off x="463176" y="3726387"/>
            <a:ext cx="4572000" cy="738664"/>
          </a:xfrm>
          <a:prstGeom prst="rect">
            <a:avLst/>
          </a:prstGeom>
        </p:spPr>
        <p:txBody>
          <a:bodyPr>
            <a:spAutoFit/>
          </a:bodyPr>
          <a:lstStyle/>
          <a:p>
            <a:r>
              <a:rPr lang="en-AU" sz="1400" b="1" dirty="0">
                <a:solidFill>
                  <a:schemeClr val="accent2"/>
                </a:solidFill>
              </a:rPr>
              <a:t>Conceptual Graph* </a:t>
            </a:r>
            <a:r>
              <a:rPr lang="en-AU" sz="1400" dirty="0"/>
              <a:t>(Sowa 1976)</a:t>
            </a:r>
            <a:r>
              <a:rPr lang="en-AU" sz="1400" i="1" dirty="0">
                <a:solidFill>
                  <a:srgbClr val="FF0000"/>
                </a:solidFill>
              </a:rPr>
              <a:t> </a:t>
            </a:r>
            <a:r>
              <a:rPr lang="en-AU" sz="1400" dirty="0"/>
              <a:t>is an intermediate language for mapping natural language questions and assertions to a relational database.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5176" y="3491025"/>
            <a:ext cx="3937065" cy="1509667"/>
          </a:xfrm>
          <a:prstGeom prst="rect">
            <a:avLst/>
          </a:prstGeom>
        </p:spPr>
      </p:pic>
    </p:spTree>
    <p:extLst>
      <p:ext uri="{BB962C8B-B14F-4D97-AF65-F5344CB8AC3E}">
        <p14:creationId xmlns:p14="http://schemas.microsoft.com/office/powerpoint/2010/main" val="1929658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smtClean="0"/>
              <a:t>Conceptual Graph and others (Sowa)</a:t>
            </a:r>
            <a:endParaRPr lang="en-AU"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32523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 Ana Rios-Alvarado and Ivan Lopez-</a:t>
            </a:r>
            <a:r>
              <a:rPr lang="en-AU" dirty="0" err="1">
                <a:solidFill>
                  <a:srgbClr val="000000"/>
                </a:solidFill>
              </a:rPr>
              <a:t>Arevalo</a:t>
            </a:r>
            <a:r>
              <a:rPr lang="en-AU" dirty="0">
                <a:solidFill>
                  <a:srgbClr val="000000"/>
                </a:solidFill>
              </a:rPr>
              <a:t> (Technical Report, 2012): Ontology learning from text: Method for learning </a:t>
            </a:r>
            <a:r>
              <a:rPr lang="en-AU" dirty="0" smtClean="0">
                <a:solidFill>
                  <a:srgbClr val="000000"/>
                </a:solidFill>
              </a:rPr>
              <a:t>axioms</a:t>
            </a:r>
            <a:endParaRPr lang="en-AU" dirty="0">
              <a:solidFill>
                <a:srgbClr val="000000"/>
              </a:solidFill>
            </a:endParaRPr>
          </a:p>
        </p:txBody>
      </p:sp>
      <p:sp>
        <p:nvSpPr>
          <p:cNvPr id="8" name="Text Placeholder 7"/>
          <p:cNvSpPr>
            <a:spLocks noGrp="1"/>
          </p:cNvSpPr>
          <p:nvPr>
            <p:ph type="body" sz="quarter" idx="11"/>
          </p:nvPr>
        </p:nvSpPr>
        <p:spPr/>
        <p:txBody>
          <a:bodyPr/>
          <a:lstStyle/>
          <a:p>
            <a:endParaRPr lang="en-US" dirty="0"/>
          </a:p>
        </p:txBody>
      </p:sp>
      <p:pic>
        <p:nvPicPr>
          <p:cNvPr id="12" name="Picture 11"/>
          <p:cNvPicPr>
            <a:picLocks noChangeAspect="1"/>
          </p:cNvPicPr>
          <p:nvPr/>
        </p:nvPicPr>
        <p:blipFill>
          <a:blip r:embed="rId3"/>
          <a:stretch>
            <a:fillRect/>
          </a:stretch>
        </p:blipFill>
        <p:spPr>
          <a:xfrm>
            <a:off x="4158162" y="1414125"/>
            <a:ext cx="4046038" cy="2814976"/>
          </a:xfrm>
          <a:prstGeom prst="rect">
            <a:avLst/>
          </a:prstGeom>
        </p:spPr>
      </p:pic>
      <p:pic>
        <p:nvPicPr>
          <p:cNvPr id="13" name="Picture 2" descr="https://s3.amazonaws.com/dev.assets.neo4j.com/wp-content/uploads/2013/08/provontology.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576" y="1796005"/>
            <a:ext cx="2257266" cy="2529226"/>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p:cNvPicPr>
            <a:picLocks noChangeAspect="1"/>
          </p:cNvPicPr>
          <p:nvPr/>
        </p:nvPicPr>
        <p:blipFill>
          <a:blip r:embed="rId5"/>
          <a:stretch>
            <a:fillRect/>
          </a:stretch>
        </p:blipFill>
        <p:spPr>
          <a:xfrm>
            <a:off x="4051301" y="979564"/>
            <a:ext cx="4152899" cy="3381122"/>
          </a:xfrm>
          <a:prstGeom prst="rect">
            <a:avLst/>
          </a:prstGeom>
        </p:spPr>
      </p:pic>
    </p:spTree>
    <p:extLst>
      <p:ext uri="{BB962C8B-B14F-4D97-AF65-F5344CB8AC3E}">
        <p14:creationId xmlns:p14="http://schemas.microsoft.com/office/powerpoint/2010/main" val="10213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301234"/>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7"/>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9" y="1994"/>
              <a:ext cx="3" cy="1652"/>
            </a:xfrm>
            <a:prstGeom prst="bentConnector3">
              <a:avLst>
                <a:gd name="adj1" fmla="val 4430366"/>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24068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287" y="1574800"/>
            <a:ext cx="6140613" cy="292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8984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1062661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7970" y="1599009"/>
            <a:ext cx="3153130" cy="3128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58888" y="1701799"/>
            <a:ext cx="3175736" cy="2990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16789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endParaRPr lang="en-US" dirty="0" smtClean="0"/>
          </a:p>
          <a:p>
            <a:r>
              <a:rPr lang="en-US" dirty="0" err="1" smtClean="0"/>
              <a:t>Visualisation</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Picture 2" descr="New Pic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014450" y="1113001"/>
            <a:ext cx="6088149" cy="4005745"/>
          </a:xfrm>
          <a:prstGeom prst="rect">
            <a:avLst/>
          </a:prstGeom>
          <a:noFill/>
        </p:spPr>
      </p:pic>
    </p:spTree>
    <p:extLst>
      <p:ext uri="{BB962C8B-B14F-4D97-AF65-F5344CB8AC3E}">
        <p14:creationId xmlns:p14="http://schemas.microsoft.com/office/powerpoint/2010/main" val="846888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618069" y="1240001"/>
            <a:ext cx="5937624" cy="3604329"/>
          </a:xfrm>
          <a:prstGeom prst="rect">
            <a:avLst/>
          </a:prstGeom>
        </p:spPr>
      </p:pic>
    </p:spTree>
    <p:extLst>
      <p:ext uri="{BB962C8B-B14F-4D97-AF65-F5344CB8AC3E}">
        <p14:creationId xmlns:p14="http://schemas.microsoft.com/office/powerpoint/2010/main" val="1863628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489518"/>
            <a:ext cx="6950075" cy="2763335"/>
          </a:xfrm>
        </p:spPr>
        <p:txBody>
          <a:bodyPr>
            <a:normAutofit fontScale="92500" lnSpcReduction="20000"/>
          </a:bodyPr>
          <a:lstStyle/>
          <a:p>
            <a:pPr marL="0" lvl="0" indent="0">
              <a:buNone/>
            </a:pPr>
            <a:r>
              <a:rPr lang="en-AU" b="1" dirty="0">
                <a:solidFill>
                  <a:srgbClr val="A40F6C"/>
                </a:solidFill>
              </a:rPr>
              <a:t>Knowledge Graph Construction From </a:t>
            </a:r>
            <a:r>
              <a:rPr lang="en-AU" b="1" dirty="0" smtClean="0">
                <a:solidFill>
                  <a:srgbClr val="A40F6C"/>
                </a:solidFill>
              </a:rPr>
              <a:t>Text</a:t>
            </a:r>
          </a:p>
          <a:p>
            <a:pPr marL="0" lvl="0" indent="0">
              <a:buNone/>
            </a:pPr>
            <a:endParaRPr lang="en-AU" b="1" dirty="0">
              <a:solidFill>
                <a:srgbClr val="A40F6C"/>
              </a:solidFill>
            </a:endParaRPr>
          </a:p>
          <a:p>
            <a:r>
              <a:rPr lang="en-AU" sz="1600" dirty="0" smtClean="0"/>
              <a:t>A </a:t>
            </a:r>
            <a:r>
              <a:rPr lang="en-AU" sz="1600" dirty="0"/>
              <a:t>knowledge graph (KG) is a graph-structured knowledge base that stores knowledge in the form of the relation between entities.</a:t>
            </a:r>
          </a:p>
          <a:p>
            <a:endParaRPr lang="en-AU" sz="1600" dirty="0"/>
          </a:p>
          <a:p>
            <a:r>
              <a:rPr lang="en-AU" sz="1600" dirty="0"/>
              <a:t>Subtasks of Knowledge Graph Construction </a:t>
            </a:r>
          </a:p>
          <a:p>
            <a:pPr lvl="1"/>
            <a:r>
              <a:rPr lang="en-AU" sz="1600" dirty="0"/>
              <a:t>Entity Extraction</a:t>
            </a:r>
          </a:p>
          <a:p>
            <a:pPr lvl="1"/>
            <a:r>
              <a:rPr lang="en-AU" sz="1600" dirty="0"/>
              <a:t>Relation Extraction</a:t>
            </a:r>
          </a:p>
          <a:p>
            <a:pPr lvl="1"/>
            <a:r>
              <a:rPr lang="en-AU" sz="1600" dirty="0"/>
              <a:t>Axiom Extraction </a:t>
            </a:r>
          </a:p>
          <a:p>
            <a:pPr lvl="1"/>
            <a:endParaRPr lang="en-AU" sz="1600" dirty="0"/>
          </a:p>
          <a:p>
            <a:r>
              <a:rPr lang="en-AU" sz="1600" dirty="0"/>
              <a:t>Note that we do not attempt to link to an existing KG such as Freebase, </a:t>
            </a:r>
            <a:r>
              <a:rPr lang="en-AU" sz="1600" dirty="0" err="1"/>
              <a:t>DBPedia</a:t>
            </a:r>
            <a:r>
              <a:rPr lang="en-AU" sz="1600" dirty="0"/>
              <a:t>, YAGO, and NELL.</a:t>
            </a:r>
          </a:p>
          <a:p>
            <a:pPr lvl="1"/>
            <a:endParaRPr lang="en-US" dirty="0"/>
          </a:p>
        </p:txBody>
      </p:sp>
    </p:spTree>
    <p:extLst>
      <p:ext uri="{BB962C8B-B14F-4D97-AF65-F5344CB8AC3E}">
        <p14:creationId xmlns:p14="http://schemas.microsoft.com/office/powerpoint/2010/main" val="2917525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94608"/>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3"/>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7" y="1992"/>
              <a:ext cx="7" cy="1652"/>
            </a:xfrm>
            <a:prstGeom prst="bentConnector3">
              <a:avLst>
                <a:gd name="adj1" fmla="val 2020202"/>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40134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ICDM Knowledge Graph Contest 2019</a:t>
            </a:r>
          </a:p>
          <a:p>
            <a:pPr marL="0" lvl="0" indent="0">
              <a:buNone/>
            </a:pPr>
            <a:endParaRPr lang="en-AU" b="1" dirty="0">
              <a:solidFill>
                <a:srgbClr val="A40F6C"/>
              </a:solidFill>
            </a:endParaRPr>
          </a:p>
          <a:p>
            <a:pPr marL="457200" lvl="1" indent="0">
              <a:buNone/>
            </a:pPr>
            <a:endParaRPr lang="en-US" dirty="0"/>
          </a:p>
        </p:txBody>
      </p:sp>
      <p:pic>
        <p:nvPicPr>
          <p:cNvPr id="8"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076" y="1616518"/>
            <a:ext cx="5283200" cy="2721997"/>
          </a:xfrm>
          <a:prstGeom prst="rect">
            <a:avLst/>
          </a:prstGeom>
        </p:spPr>
      </p:pic>
      <p:sp>
        <p:nvSpPr>
          <p:cNvPr id="2" name="Rectangle 1"/>
          <p:cNvSpPr/>
          <p:nvPr/>
        </p:nvSpPr>
        <p:spPr>
          <a:xfrm>
            <a:off x="463176" y="4306992"/>
            <a:ext cx="8305800" cy="523220"/>
          </a:xfrm>
          <a:prstGeom prst="rect">
            <a:avLst/>
          </a:prstGeom>
        </p:spPr>
        <p:txBody>
          <a:bodyPr wrap="square">
            <a:spAutoFit/>
          </a:bodyPr>
          <a:lstStyle/>
          <a:p>
            <a:r>
              <a:rPr lang="en-AU" sz="1400" dirty="0"/>
              <a:t>M. Stewart, M. </a:t>
            </a:r>
            <a:r>
              <a:rPr lang="en-AU" sz="1400" dirty="0" err="1"/>
              <a:t>Enkhsaikhan</a:t>
            </a:r>
            <a:r>
              <a:rPr lang="en-AU" sz="1400" dirty="0"/>
              <a:t> and W. Liu, "ICDM 2019 Knowledge Graph Contest: Team UWA," </a:t>
            </a:r>
            <a:r>
              <a:rPr lang="en-AU" sz="1400" i="1" dirty="0"/>
              <a:t>2019 IEEE International Conference on Data Mining (ICDM)</a:t>
            </a:r>
            <a:r>
              <a:rPr lang="en-AU" sz="1400" dirty="0"/>
              <a:t>, Beijing, China, 2019, pp. 1546-1551.</a:t>
            </a:r>
          </a:p>
        </p:txBody>
      </p:sp>
    </p:spTree>
    <p:extLst>
      <p:ext uri="{BB962C8B-B14F-4D97-AF65-F5344CB8AC3E}">
        <p14:creationId xmlns:p14="http://schemas.microsoft.com/office/powerpoint/2010/main" val="2360624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ClrTx/>
              <a:buNone/>
            </a:pPr>
            <a:r>
              <a:rPr lang="en-AU" b="1" dirty="0">
                <a:solidFill>
                  <a:srgbClr val="A40F6C"/>
                </a:solidFill>
              </a:rPr>
              <a:t>Text Cleaning and Text Processing</a:t>
            </a:r>
          </a:p>
          <a:p>
            <a:pPr marL="0" lvl="0" indent="0">
              <a:buNone/>
            </a:pPr>
            <a:endParaRPr lang="en-AU" b="1" dirty="0">
              <a:solidFill>
                <a:srgbClr val="A40F6C"/>
              </a:solidFill>
            </a:endParaRPr>
          </a:p>
          <a:p>
            <a:pPr marL="457200" lvl="1" indent="0">
              <a:buNone/>
            </a:pPr>
            <a:endParaRPr lang="en-US" dirty="0"/>
          </a:p>
        </p:txBody>
      </p:sp>
      <p:pic>
        <p:nvPicPr>
          <p:cNvPr id="9"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5389" y="1385854"/>
            <a:ext cx="5213075" cy="3456310"/>
          </a:xfrm>
          <a:prstGeom prst="rect">
            <a:avLst/>
          </a:prstGeom>
        </p:spPr>
      </p:pic>
      <p:sp>
        <p:nvSpPr>
          <p:cNvPr id="10" name="Rounded Rectangle 9"/>
          <p:cNvSpPr/>
          <p:nvPr/>
        </p:nvSpPr>
        <p:spPr>
          <a:xfrm>
            <a:off x="467841" y="1601754"/>
            <a:ext cx="2846859" cy="1428711"/>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Text Cleaning: </a:t>
            </a:r>
            <a:r>
              <a:rPr lang="en-AU" sz="1400" dirty="0" smtClean="0">
                <a:solidFill>
                  <a:schemeClr val="tx1"/>
                </a:solidFill>
              </a:rPr>
              <a:t>special</a:t>
            </a:r>
            <a:endParaRPr lang="en-AU" sz="1400" dirty="0">
              <a:solidFill>
                <a:schemeClr val="tx1"/>
              </a:solidFill>
            </a:endParaRPr>
          </a:p>
          <a:p>
            <a:r>
              <a:rPr lang="en-AU" sz="1400" dirty="0">
                <a:solidFill>
                  <a:schemeClr val="tx1"/>
                </a:solidFill>
              </a:rPr>
              <a:t>characters such as hyphen and quotation marks and also break</a:t>
            </a:r>
          </a:p>
          <a:p>
            <a:r>
              <a:rPr lang="en-AU" sz="1400" dirty="0">
                <a:solidFill>
                  <a:schemeClr val="tx1"/>
                </a:solidFill>
              </a:rPr>
              <a:t>sentences joined together with no space between them</a:t>
            </a:r>
            <a:r>
              <a:rPr lang="en-AU" sz="1400" dirty="0" smtClean="0">
                <a:solidFill>
                  <a:schemeClr val="tx1"/>
                </a:solidFill>
              </a:rPr>
              <a:t>.</a:t>
            </a:r>
            <a:endParaRPr lang="en-AU" sz="1400" dirty="0">
              <a:solidFill>
                <a:schemeClr val="tx1"/>
              </a:solidFill>
            </a:endParaRPr>
          </a:p>
        </p:txBody>
      </p:sp>
      <p:sp>
        <p:nvSpPr>
          <p:cNvPr id="11" name="Rounded Rectangle 10"/>
          <p:cNvSpPr/>
          <p:nvPr/>
        </p:nvSpPr>
        <p:spPr>
          <a:xfrm>
            <a:off x="455966" y="3221983"/>
            <a:ext cx="2858734" cy="1172217"/>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processing: </a:t>
            </a:r>
            <a:r>
              <a:rPr lang="en-AU" sz="1400" dirty="0">
                <a:solidFill>
                  <a:schemeClr val="tx1"/>
                </a:solidFill>
              </a:rPr>
              <a:t>The text is processed through tokenisation,</a:t>
            </a:r>
          </a:p>
          <a:p>
            <a:r>
              <a:rPr lang="en-AU" sz="1400" dirty="0">
                <a:solidFill>
                  <a:schemeClr val="tx1"/>
                </a:solidFill>
              </a:rPr>
              <a:t>POS tagging, entity recognition and dependency parsing</a:t>
            </a:r>
          </a:p>
          <a:p>
            <a:r>
              <a:rPr lang="en-AU" sz="1400" dirty="0">
                <a:solidFill>
                  <a:schemeClr val="tx1"/>
                </a:solidFill>
              </a:rPr>
              <a:t>steps using </a:t>
            </a:r>
            <a:r>
              <a:rPr lang="en-AU" sz="1400" dirty="0" err="1">
                <a:solidFill>
                  <a:schemeClr val="tx1"/>
                </a:solidFill>
              </a:rPr>
              <a:t>SpaCy</a:t>
            </a:r>
            <a:r>
              <a:rPr lang="en-AU" sz="1400" dirty="0" smtClean="0">
                <a:solidFill>
                  <a:schemeClr val="tx1"/>
                </a:solidFill>
              </a:rPr>
              <a:t>.</a:t>
            </a:r>
            <a:endParaRPr lang="en-AU" sz="1400" dirty="0">
              <a:solidFill>
                <a:schemeClr val="tx1"/>
              </a:solidFill>
            </a:endParaRPr>
          </a:p>
        </p:txBody>
      </p:sp>
    </p:spTree>
    <p:extLst>
      <p:ext uri="{BB962C8B-B14F-4D97-AF65-F5344CB8AC3E}">
        <p14:creationId xmlns:p14="http://schemas.microsoft.com/office/powerpoint/2010/main" val="2441055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184718"/>
            <a:ext cx="6950075" cy="2763335"/>
          </a:xfrm>
        </p:spPr>
        <p:txBody>
          <a:bodyPr>
            <a:normAutofit/>
          </a:bodyPr>
          <a:lstStyle/>
          <a:p>
            <a:pPr marL="0" lvl="0" indent="0">
              <a:buClrTx/>
              <a:buNone/>
            </a:pPr>
            <a:r>
              <a:rPr lang="en-AU" b="1" dirty="0">
                <a:solidFill>
                  <a:srgbClr val="A40F6C"/>
                </a:solidFill>
              </a:rPr>
              <a:t>Phrase Identification – Linguistic Rules</a:t>
            </a:r>
          </a:p>
          <a:p>
            <a:pPr marL="0" lvl="0" indent="0">
              <a:buNone/>
            </a:pPr>
            <a:endParaRPr lang="en-AU" b="1" dirty="0">
              <a:solidFill>
                <a:srgbClr val="A40F6C"/>
              </a:solidFill>
            </a:endParaRPr>
          </a:p>
          <a:p>
            <a:pPr marL="457200" lvl="1" indent="0">
              <a:buNone/>
            </a:pPr>
            <a:endParaRPr lang="en-US" dirty="0"/>
          </a:p>
        </p:txBody>
      </p:sp>
      <p:pic>
        <p:nvPicPr>
          <p:cNvPr id="15"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b="8955"/>
          <a:stretch/>
        </p:blipFill>
        <p:spPr>
          <a:xfrm>
            <a:off x="3509818" y="1485459"/>
            <a:ext cx="5526678" cy="3294292"/>
          </a:xfrm>
          <a:prstGeom prst="rect">
            <a:avLst/>
          </a:prstGeom>
        </p:spPr>
      </p:pic>
      <p:sp>
        <p:nvSpPr>
          <p:cNvPr id="16" name="Rounded Rectangle 15"/>
          <p:cNvSpPr/>
          <p:nvPr/>
        </p:nvSpPr>
        <p:spPr>
          <a:xfrm>
            <a:off x="449287" y="1943100"/>
            <a:ext cx="2738413" cy="113677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Noun Phrase Chunking: </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pl-PL" sz="1400" dirty="0" smtClean="0">
                <a:solidFill>
                  <a:schemeClr val="tx1"/>
                </a:solidFill>
              </a:rPr>
              <a:t>NP + of </a:t>
            </a:r>
            <a:r>
              <a:rPr lang="pl-PL" sz="1400" dirty="0">
                <a:solidFill>
                  <a:schemeClr val="tx1"/>
                </a:solidFill>
              </a:rPr>
              <a:t>+ </a:t>
            </a:r>
            <a:r>
              <a:rPr lang="pl-PL" sz="1400" dirty="0" smtClean="0">
                <a:solidFill>
                  <a:schemeClr val="tx1"/>
                </a:solidFill>
              </a:rPr>
              <a:t>NP</a:t>
            </a:r>
            <a:r>
              <a:rPr lang="en-AU" sz="1400" dirty="0" smtClean="0">
                <a:solidFill>
                  <a:schemeClr val="tx1"/>
                </a:solidFill>
              </a:rPr>
              <a:t> </a:t>
            </a:r>
          </a:p>
          <a:p>
            <a:pPr marL="285750" indent="-285750">
              <a:buFont typeface="Arial" panose="020B0604020202020204" pitchFamily="34" charset="0"/>
              <a:buChar char="•"/>
            </a:pPr>
            <a:r>
              <a:rPr lang="en-AU" sz="1400" dirty="0" smtClean="0">
                <a:solidFill>
                  <a:schemeClr val="tx1"/>
                </a:solidFill>
              </a:rPr>
              <a:t>NP </a:t>
            </a:r>
            <a:r>
              <a:rPr lang="en-AU" sz="1400" dirty="0">
                <a:solidFill>
                  <a:schemeClr val="tx1"/>
                </a:solidFill>
              </a:rPr>
              <a:t>+ NP</a:t>
            </a:r>
          </a:p>
        </p:txBody>
      </p:sp>
      <p:sp>
        <p:nvSpPr>
          <p:cNvPr id="17" name="Rounded Rectangle 16"/>
          <p:cNvSpPr/>
          <p:nvPr/>
        </p:nvSpPr>
        <p:spPr>
          <a:xfrm>
            <a:off x="463176" y="3266272"/>
            <a:ext cx="2817544" cy="1136774"/>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Verb Phrase Chunking:</a:t>
            </a:r>
          </a:p>
          <a:p>
            <a:pPr marL="285750" indent="-285750">
              <a:buFont typeface="Arial" panose="020B0604020202020204" pitchFamily="34" charset="0"/>
              <a:buChar char="•"/>
            </a:pPr>
            <a:r>
              <a:rPr lang="fr-FR" sz="1400" dirty="0" smtClean="0">
                <a:solidFill>
                  <a:schemeClr val="tx1"/>
                </a:solidFill>
              </a:rPr>
              <a:t>VERB </a:t>
            </a:r>
            <a:r>
              <a:rPr lang="fr-FR" sz="1400" dirty="0">
                <a:solidFill>
                  <a:schemeClr val="tx1"/>
                </a:solidFill>
              </a:rPr>
              <a:t>+ PART </a:t>
            </a:r>
            <a:endParaRPr lang="fr-FR" sz="1400" dirty="0" smtClean="0">
              <a:solidFill>
                <a:schemeClr val="tx1"/>
              </a:solidFill>
            </a:endParaRPr>
          </a:p>
          <a:p>
            <a:pPr marL="285750" indent="-285750">
              <a:buFont typeface="Arial" panose="020B0604020202020204" pitchFamily="34" charset="0"/>
              <a:buChar char="•"/>
            </a:pPr>
            <a:r>
              <a:rPr lang="en-AU" sz="1400" dirty="0" smtClean="0">
                <a:solidFill>
                  <a:schemeClr val="tx1"/>
                </a:solidFill>
              </a:rPr>
              <a:t>VERB </a:t>
            </a:r>
            <a:r>
              <a:rPr lang="en-AU" sz="1400" dirty="0">
                <a:solidFill>
                  <a:schemeClr val="tx1"/>
                </a:solidFill>
              </a:rPr>
              <a:t>+ ADP </a:t>
            </a:r>
            <a:endParaRPr lang="en-AU" sz="1400" dirty="0" smtClean="0">
              <a:solidFill>
                <a:schemeClr val="tx1"/>
              </a:solidFill>
            </a:endParaRPr>
          </a:p>
          <a:p>
            <a:pPr marL="285750" indent="-285750">
              <a:buFont typeface="Arial" panose="020B0604020202020204" pitchFamily="34" charset="0"/>
              <a:buChar char="•"/>
            </a:pPr>
            <a:r>
              <a:rPr lang="de-DE" sz="1400" dirty="0" smtClean="0">
                <a:solidFill>
                  <a:schemeClr val="tx1"/>
                </a:solidFill>
              </a:rPr>
              <a:t>ADP </a:t>
            </a:r>
            <a:r>
              <a:rPr lang="de-DE" sz="1400" dirty="0">
                <a:solidFill>
                  <a:schemeClr val="tx1"/>
                </a:solidFill>
              </a:rPr>
              <a:t>+ </a:t>
            </a:r>
            <a:r>
              <a:rPr lang="de-DE" sz="1400" dirty="0" smtClean="0">
                <a:solidFill>
                  <a:schemeClr val="tx1"/>
                </a:solidFill>
              </a:rPr>
              <a:t>VERB</a:t>
            </a:r>
          </a:p>
          <a:p>
            <a:pPr marL="285750" indent="-285750">
              <a:buFont typeface="Arial" panose="020B0604020202020204" pitchFamily="34" charset="0"/>
              <a:buChar char="•"/>
            </a:pPr>
            <a:r>
              <a:rPr lang="fr-FR" sz="1400" dirty="0" smtClean="0">
                <a:solidFill>
                  <a:schemeClr val="tx1"/>
                </a:solidFill>
              </a:rPr>
              <a:t>PART </a:t>
            </a:r>
            <a:r>
              <a:rPr lang="fr-FR" sz="1400" dirty="0">
                <a:solidFill>
                  <a:schemeClr val="tx1"/>
                </a:solidFill>
              </a:rPr>
              <a:t>+ </a:t>
            </a:r>
            <a:r>
              <a:rPr lang="fr-FR" sz="1400" dirty="0" smtClean="0">
                <a:solidFill>
                  <a:schemeClr val="tx1"/>
                </a:solidFill>
              </a:rPr>
              <a:t>VERB</a:t>
            </a:r>
            <a:r>
              <a:rPr lang="de-DE" sz="1400" dirty="0" smtClean="0"/>
              <a:t>11ERB</a:t>
            </a:r>
            <a:endParaRPr lang="en-AU" sz="1400" dirty="0">
              <a:solidFill>
                <a:schemeClr val="tx1"/>
              </a:solidFill>
            </a:endParaRPr>
          </a:p>
        </p:txBody>
      </p:sp>
    </p:spTree>
    <p:extLst>
      <p:ext uri="{BB962C8B-B14F-4D97-AF65-F5344CB8AC3E}">
        <p14:creationId xmlns:p14="http://schemas.microsoft.com/office/powerpoint/2010/main" val="1828269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AU" dirty="0" err="1" smtClean="0"/>
              <a:t>NeuralCoref</a:t>
            </a:r>
            <a:r>
              <a:rPr lang="en-AU" dirty="0" smtClean="0"/>
              <a:t> </a:t>
            </a:r>
            <a:r>
              <a:rPr lang="en-AU" dirty="0">
                <a:latin typeface="NimbusRomNo9L-Regu"/>
              </a:rPr>
              <a:t>https://</a:t>
            </a:r>
            <a:r>
              <a:rPr lang="en-AU" dirty="0" err="1">
                <a:latin typeface="NimbusRomNo9L-Regu"/>
              </a:rPr>
              <a:t>github.com</a:t>
            </a:r>
            <a:r>
              <a:rPr lang="en-AU" dirty="0">
                <a:latin typeface="NimbusRomNo9L-Regu"/>
              </a:rPr>
              <a:t>/</a:t>
            </a:r>
            <a:r>
              <a:rPr lang="en-AU" dirty="0" err="1">
                <a:latin typeface="NimbusRomNo9L-Regu"/>
              </a:rPr>
              <a:t>huggingface</a:t>
            </a:r>
            <a:r>
              <a:rPr lang="en-AU" dirty="0">
                <a:latin typeface="NimbusRomNo9L-Regu"/>
              </a:rPr>
              <a:t>/</a:t>
            </a:r>
            <a:r>
              <a:rPr lang="en-AU" dirty="0" err="1">
                <a:latin typeface="NimbusRomNo9L-Regu"/>
              </a:rPr>
              <a:t>neuralcoref</a:t>
            </a:r>
            <a:endParaRPr lang="en-AU"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057718"/>
            <a:ext cx="6950075" cy="2763335"/>
          </a:xfrm>
        </p:spPr>
        <p:txBody>
          <a:bodyPr>
            <a:normAutofit/>
          </a:bodyPr>
          <a:lstStyle/>
          <a:p>
            <a:pPr marL="0" lvl="0" indent="0">
              <a:buClrTx/>
              <a:buNone/>
            </a:pPr>
            <a:r>
              <a:rPr lang="en-AU" b="1" dirty="0">
                <a:solidFill>
                  <a:srgbClr val="A40F6C"/>
                </a:solidFill>
              </a:rPr>
              <a:t>Triple Creation and Filtering</a:t>
            </a:r>
          </a:p>
          <a:p>
            <a:pPr marL="0" lvl="0" indent="0">
              <a:buNone/>
            </a:pPr>
            <a:endParaRPr lang="en-AU" b="1" dirty="0">
              <a:solidFill>
                <a:srgbClr val="A40F6C"/>
              </a:solidFill>
            </a:endParaRPr>
          </a:p>
          <a:p>
            <a:pPr marL="457200" lvl="1" indent="0">
              <a:buNone/>
            </a:pPr>
            <a:endParaRPr lang="en-US" dirty="0"/>
          </a:p>
        </p:txBody>
      </p:sp>
      <p:pic>
        <p:nvPicPr>
          <p:cNvPr id="10"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r="16509"/>
          <a:stretch/>
        </p:blipFill>
        <p:spPr>
          <a:xfrm rot="5400000">
            <a:off x="3870589" y="-240695"/>
            <a:ext cx="1674188" cy="8426095"/>
          </a:xfrm>
          <a:prstGeom prst="rect">
            <a:avLst/>
          </a:prstGeom>
        </p:spPr>
      </p:pic>
      <p:sp>
        <p:nvSpPr>
          <p:cNvPr id="11" name="Rounded Rectangle 10"/>
          <p:cNvSpPr/>
          <p:nvPr/>
        </p:nvSpPr>
        <p:spPr>
          <a:xfrm>
            <a:off x="494634" y="1333500"/>
            <a:ext cx="192375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COREF Resolution *: </a:t>
            </a:r>
          </a:p>
          <a:p>
            <a:r>
              <a:rPr lang="en-AU" sz="1200" dirty="0" err="1" smtClean="0">
                <a:solidFill>
                  <a:schemeClr val="tx1"/>
                </a:solidFill>
              </a:rPr>
              <a:t>Coreference</a:t>
            </a:r>
            <a:r>
              <a:rPr lang="en-AU" sz="1200" dirty="0" smtClean="0">
                <a:solidFill>
                  <a:schemeClr val="tx1"/>
                </a:solidFill>
              </a:rPr>
              <a:t> </a:t>
            </a:r>
            <a:r>
              <a:rPr lang="en-AU" sz="1200" dirty="0">
                <a:solidFill>
                  <a:schemeClr val="tx1"/>
                </a:solidFill>
              </a:rPr>
              <a:t>items </a:t>
            </a:r>
            <a:r>
              <a:rPr lang="en-AU" sz="1200" dirty="0" smtClean="0">
                <a:solidFill>
                  <a:schemeClr val="tx1"/>
                </a:solidFill>
              </a:rPr>
              <a:t>are resolved by </a:t>
            </a:r>
            <a:r>
              <a:rPr lang="en-AU" sz="1200" dirty="0">
                <a:solidFill>
                  <a:schemeClr val="tx1"/>
                </a:solidFill>
              </a:rPr>
              <a:t>replacing the original phrase with </a:t>
            </a:r>
            <a:r>
              <a:rPr lang="en-AU" sz="1200" dirty="0" smtClean="0">
                <a:solidFill>
                  <a:schemeClr val="tx1"/>
                </a:solidFill>
              </a:rPr>
              <a:t>the referred </a:t>
            </a:r>
            <a:r>
              <a:rPr lang="en-AU" sz="1200" dirty="0">
                <a:solidFill>
                  <a:schemeClr val="tx1"/>
                </a:solidFill>
              </a:rPr>
              <a:t>phrase for each item.</a:t>
            </a:r>
            <a:endParaRPr lang="en-AU" sz="1200" dirty="0" smtClean="0">
              <a:solidFill>
                <a:schemeClr val="tx1"/>
              </a:solidFill>
            </a:endParaRPr>
          </a:p>
        </p:txBody>
      </p:sp>
      <p:sp>
        <p:nvSpPr>
          <p:cNvPr id="12" name="Rounded Rectangle 11"/>
          <p:cNvSpPr/>
          <p:nvPr/>
        </p:nvSpPr>
        <p:spPr>
          <a:xfrm>
            <a:off x="2589312" y="1333500"/>
            <a:ext cx="23509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Triple Creation: </a:t>
            </a:r>
            <a:r>
              <a:rPr lang="en-AU" sz="1200" dirty="0" smtClean="0">
                <a:solidFill>
                  <a:schemeClr val="tx1"/>
                </a:solidFill>
              </a:rPr>
              <a:t>Find triples in the same sentence by finding entities before and after verb phrases; </a:t>
            </a:r>
            <a:endParaRPr lang="en-AU" sz="1200" dirty="0">
              <a:solidFill>
                <a:schemeClr val="tx1"/>
              </a:solidFill>
            </a:endParaRPr>
          </a:p>
          <a:p>
            <a:r>
              <a:rPr lang="en-AU" sz="1200" dirty="0" smtClean="0">
                <a:solidFill>
                  <a:schemeClr val="tx1"/>
                </a:solidFill>
              </a:rPr>
              <a:t>Document-level triples are obtained by finding shortest path between any pair of entities. </a:t>
            </a:r>
          </a:p>
        </p:txBody>
      </p:sp>
      <p:sp>
        <p:nvSpPr>
          <p:cNvPr id="13" name="Rounded Rectangle 12"/>
          <p:cNvSpPr/>
          <p:nvPr/>
        </p:nvSpPr>
        <p:spPr>
          <a:xfrm>
            <a:off x="5137324" y="1333500"/>
            <a:ext cx="1756790"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Filtering: </a:t>
            </a:r>
            <a:r>
              <a:rPr lang="en-AU" sz="1200" dirty="0" smtClean="0">
                <a:solidFill>
                  <a:schemeClr val="tx1"/>
                </a:solidFill>
              </a:rPr>
              <a:t>remove </a:t>
            </a:r>
            <a:r>
              <a:rPr lang="en-AU" sz="1200" dirty="0">
                <a:solidFill>
                  <a:schemeClr val="tx1"/>
                </a:solidFill>
              </a:rPr>
              <a:t>any triple with a stop </a:t>
            </a:r>
            <a:r>
              <a:rPr lang="en-AU" sz="1200" dirty="0" smtClean="0">
                <a:solidFill>
                  <a:schemeClr val="tx1"/>
                </a:solidFill>
              </a:rPr>
              <a:t>word as </a:t>
            </a:r>
            <a:r>
              <a:rPr lang="en-AU" sz="1200" dirty="0">
                <a:solidFill>
                  <a:schemeClr val="tx1"/>
                </a:solidFill>
              </a:rPr>
              <a:t>a head entity. The stop words include NLTK stop words,</a:t>
            </a:r>
          </a:p>
          <a:p>
            <a:r>
              <a:rPr lang="en-AU" sz="1200" dirty="0">
                <a:solidFill>
                  <a:schemeClr val="tx1"/>
                </a:solidFill>
              </a:rPr>
              <a:t>names of days </a:t>
            </a:r>
            <a:r>
              <a:rPr lang="en-AU" sz="1200" dirty="0" smtClean="0">
                <a:solidFill>
                  <a:schemeClr val="tx1"/>
                </a:solidFill>
              </a:rPr>
              <a:t>(e.g. Monday) </a:t>
            </a:r>
            <a:r>
              <a:rPr lang="en-AU" sz="1200" dirty="0">
                <a:solidFill>
                  <a:schemeClr val="tx1"/>
                </a:solidFill>
              </a:rPr>
              <a:t>and names of </a:t>
            </a:r>
            <a:r>
              <a:rPr lang="en-AU" sz="1200" dirty="0" smtClean="0">
                <a:solidFill>
                  <a:schemeClr val="tx1"/>
                </a:solidFill>
              </a:rPr>
              <a:t>months (e.g. January)</a:t>
            </a:r>
            <a:r>
              <a:rPr lang="en-AU" sz="1400" dirty="0" smtClean="0">
                <a:solidFill>
                  <a:schemeClr val="tx1"/>
                </a:solidFill>
              </a:rPr>
              <a:t>.</a:t>
            </a:r>
          </a:p>
        </p:txBody>
      </p:sp>
      <p:sp>
        <p:nvSpPr>
          <p:cNvPr id="14" name="Rounded Rectangle 13"/>
          <p:cNvSpPr/>
          <p:nvPr/>
        </p:nvSpPr>
        <p:spPr>
          <a:xfrm>
            <a:off x="7083925" y="1333500"/>
            <a:ext cx="16910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Article Removal</a:t>
            </a:r>
            <a:r>
              <a:rPr lang="en-AU" sz="1200" dirty="0">
                <a:solidFill>
                  <a:schemeClr val="tx1"/>
                </a:solidFill>
              </a:rPr>
              <a:t>: </a:t>
            </a:r>
            <a:r>
              <a:rPr lang="en-AU" sz="1200" dirty="0" smtClean="0">
                <a:solidFill>
                  <a:schemeClr val="tx1"/>
                </a:solidFill>
              </a:rPr>
              <a:t>articles (a</a:t>
            </a:r>
            <a:r>
              <a:rPr lang="en-AU" sz="1200" dirty="0">
                <a:solidFill>
                  <a:schemeClr val="tx1"/>
                </a:solidFill>
              </a:rPr>
              <a:t>, an, the</a:t>
            </a:r>
            <a:r>
              <a:rPr lang="en-AU" sz="1200" dirty="0" smtClean="0">
                <a:solidFill>
                  <a:schemeClr val="tx1"/>
                </a:solidFill>
              </a:rPr>
              <a:t>), possessive </a:t>
            </a:r>
            <a:r>
              <a:rPr lang="en-AU" sz="1200" dirty="0">
                <a:solidFill>
                  <a:schemeClr val="tx1"/>
                </a:solidFill>
              </a:rPr>
              <a:t>pronouns</a:t>
            </a:r>
          </a:p>
          <a:p>
            <a:r>
              <a:rPr lang="en-AU" sz="1200" dirty="0">
                <a:solidFill>
                  <a:schemeClr val="tx1"/>
                </a:solidFill>
              </a:rPr>
              <a:t>(e.g., its, their) and demonstrative pronouns (e.g., that, these</a:t>
            </a:r>
            <a:r>
              <a:rPr lang="en-AU" sz="1200" dirty="0" smtClean="0">
                <a:solidFill>
                  <a:schemeClr val="tx1"/>
                </a:solidFill>
              </a:rPr>
              <a:t>) are removed from </a:t>
            </a:r>
            <a:r>
              <a:rPr lang="en-AU" sz="1200" dirty="0">
                <a:solidFill>
                  <a:schemeClr val="tx1"/>
                </a:solidFill>
              </a:rPr>
              <a:t>the </a:t>
            </a:r>
            <a:r>
              <a:rPr lang="en-AU" sz="1200" dirty="0" smtClean="0">
                <a:solidFill>
                  <a:schemeClr val="tx1"/>
                </a:solidFill>
              </a:rPr>
              <a:t>heads and tails.</a:t>
            </a:r>
          </a:p>
        </p:txBody>
      </p:sp>
    </p:spTree>
    <p:extLst>
      <p:ext uri="{BB962C8B-B14F-4D97-AF65-F5344CB8AC3E}">
        <p14:creationId xmlns:p14="http://schemas.microsoft.com/office/powerpoint/2010/main" val="4066413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a:t>
            </a:r>
            <a:r>
              <a:rPr lang="en-AU" b="1" dirty="0" smtClean="0">
                <a:solidFill>
                  <a:srgbClr val="A40F6C"/>
                </a:solidFill>
              </a:rPr>
              <a:t>Ontology</a:t>
            </a:r>
            <a:endParaRPr lang="en-AU" b="1" dirty="0">
              <a:solidFill>
                <a:srgbClr val="A40F6C"/>
              </a:solidFill>
            </a:endParaRP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a:t>
            </a:r>
            <a:r>
              <a:rPr lang="en-US" sz="1400" dirty="0" smtClean="0"/>
              <a:t>36 </a:t>
            </a:r>
            <a:endParaRPr lang="en-US" sz="1400" dirty="0"/>
          </a:p>
        </p:txBody>
      </p:sp>
      <p:pic>
        <p:nvPicPr>
          <p:cNvPr id="9" name="Picture 8"/>
          <p:cNvPicPr>
            <a:picLocks noChangeAspect="1"/>
          </p:cNvPicPr>
          <p:nvPr/>
        </p:nvPicPr>
        <p:blipFill>
          <a:blip r:embed="rId3"/>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36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a:bodyPr>
          <a:lstStyle/>
          <a:p>
            <a:r>
              <a:rPr lang="en-AU" dirty="0" smtClean="0"/>
              <a:t>Extract </a:t>
            </a:r>
            <a:r>
              <a:rPr lang="en-AU" dirty="0"/>
              <a:t>text to run ML pipelines over.</a:t>
            </a:r>
          </a:p>
          <a:p>
            <a:r>
              <a:rPr lang="en-AU" dirty="0" smtClean="0"/>
              <a:t>Present </a:t>
            </a:r>
            <a:r>
              <a:rPr lang="en-AU" dirty="0"/>
              <a:t>the practical strategies for using text</a:t>
            </a:r>
            <a:r>
              <a:rPr lang="en-AU" dirty="0" smtClean="0"/>
              <a:t>.</a:t>
            </a:r>
            <a:endParaRPr lang="en-AU" dirty="0"/>
          </a:p>
        </p:txBody>
      </p:sp>
      <p:sp>
        <p:nvSpPr>
          <p:cNvPr id="3" name="Text Placeholder 2"/>
          <p:cNvSpPr>
            <a:spLocks noGrp="1"/>
          </p:cNvSpPr>
          <p:nvPr>
            <p:ph type="body" sz="quarter" idx="12"/>
          </p:nvPr>
        </p:nvSpPr>
        <p:spPr>
          <a:xfrm>
            <a:off x="5160538" y="220382"/>
            <a:ext cx="1838324" cy="530225"/>
          </a:xfrm>
        </p:spPr>
        <p:txBody>
          <a:bodyPr/>
          <a:lstStyle/>
          <a:p>
            <a:r>
              <a:rPr lang="en-US" dirty="0" smtClean="0"/>
              <a:t>12</a:t>
            </a:r>
            <a:endParaRPr lang="en-US" dirty="0"/>
          </a:p>
        </p:txBody>
      </p:sp>
      <p:sp>
        <p:nvSpPr>
          <p:cNvPr id="4" name="Text Placeholder 3"/>
          <p:cNvSpPr>
            <a:spLocks noGrp="1"/>
          </p:cNvSpPr>
          <p:nvPr>
            <p:ph type="body" sz="quarter" idx="13"/>
          </p:nvPr>
        </p:nvSpPr>
        <p:spPr/>
        <p:txBody>
          <a:bodyPr/>
          <a:lstStyle/>
          <a:p>
            <a:r>
              <a:rPr lang="en-AU" dirty="0" smtClean="0"/>
              <a:t>Understand </a:t>
            </a:r>
            <a:r>
              <a:rPr lang="en-AU" dirty="0"/>
              <a:t>how to handle text.</a:t>
            </a:r>
          </a:p>
          <a:p>
            <a:r>
              <a:rPr lang="en-AU" dirty="0" smtClean="0"/>
              <a:t>Understand </a:t>
            </a:r>
            <a:r>
              <a:rPr lang="en-AU" dirty="0"/>
              <a:t>text </a:t>
            </a:r>
            <a:r>
              <a:rPr lang="en-AU" dirty="0" err="1"/>
              <a:t>preprocessing</a:t>
            </a:r>
            <a:r>
              <a:rPr lang="en-AU" dirty="0"/>
              <a:t>.</a:t>
            </a:r>
          </a:p>
          <a:p>
            <a:r>
              <a:rPr lang="en-AU" dirty="0" smtClean="0"/>
              <a:t>Demonstrate </a:t>
            </a:r>
            <a:r>
              <a:rPr lang="en-AU" dirty="0"/>
              <a:t>text with supervised and unsupervised learning</a:t>
            </a:r>
            <a:r>
              <a:rPr lang="en-AU" b="1" dirty="0"/>
              <a:t>.</a:t>
            </a:r>
            <a:endParaRPr lang="en-US" dirty="0"/>
          </a:p>
        </p:txBody>
      </p:sp>
      <p:pic>
        <p:nvPicPr>
          <p:cNvPr id="9" name="Picture 8"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24152633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12.2 Word </a:t>
            </a:r>
            <a:r>
              <a:rPr lang="en-US" dirty="0" err="1" smtClean="0"/>
              <a:t>Embeddings</a:t>
            </a:r>
            <a:endParaRPr lang="en-US" dirty="0"/>
          </a:p>
        </p:txBody>
      </p:sp>
    </p:spTree>
    <p:extLst>
      <p:ext uri="{BB962C8B-B14F-4D97-AF65-F5344CB8AC3E}">
        <p14:creationId xmlns:p14="http://schemas.microsoft.com/office/powerpoint/2010/main" val="28949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Word representations – </a:t>
            </a:r>
            <a:r>
              <a:rPr lang="en-AU" b="1" dirty="0" smtClean="0">
                <a:solidFill>
                  <a:srgbClr val="A40F6C"/>
                </a:solidFill>
              </a:rPr>
              <a:t>one-hot </a:t>
            </a:r>
            <a:r>
              <a:rPr lang="en-AU" b="1" dirty="0">
                <a:solidFill>
                  <a:srgbClr val="A40F6C"/>
                </a:solidFill>
              </a:rPr>
              <a:t>vectors</a:t>
            </a:r>
            <a:endParaRPr lang="en-US" dirty="0"/>
          </a:p>
        </p:txBody>
      </p:sp>
      <p:sp>
        <p:nvSpPr>
          <p:cNvPr id="2" name="Rectangle 1"/>
          <p:cNvSpPr/>
          <p:nvPr/>
        </p:nvSpPr>
        <p:spPr>
          <a:xfrm>
            <a:off x="463176" y="4405810"/>
            <a:ext cx="8305800"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r="20296" b="40692"/>
          <a:stretch/>
        </p:blipFill>
        <p:spPr>
          <a:xfrm>
            <a:off x="5248478" y="1167482"/>
            <a:ext cx="4222865" cy="721992"/>
          </a:xfrm>
          <a:prstGeom prst="rect">
            <a:avLst/>
          </a:prstGeom>
        </p:spPr>
      </p:pic>
      <p:pic>
        <p:nvPicPr>
          <p:cNvPr id="11266" name="Picture 2" descr="Image result for word language model"/>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86498" y="1704793"/>
            <a:ext cx="3915320" cy="27010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9" name="TextBox 8"/>
              <p:cNvSpPr txBox="1"/>
              <p:nvPr/>
            </p:nvSpPr>
            <p:spPr>
              <a:xfrm>
                <a:off x="5870370" y="2119295"/>
                <a:ext cx="3273630" cy="277005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b="0" i="0" smtClean="0">
                          <a:solidFill>
                            <a:schemeClr val="accent2"/>
                          </a:solidFill>
                          <a:latin typeface="Cambria Math" panose="02040503050406030204" pitchFamily="18" charset="0"/>
                        </a:rPr>
                        <m:t>what</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1 0 0 0 0 0 0 0</m:t>
                          </m:r>
                        </m:e>
                      </m:d>
                    </m:oMath>
                    <m:oMath xmlns:m="http://schemas.openxmlformats.org/officeDocument/2006/math">
                      <m:r>
                        <a:rPr lang="en-AU" b="0" i="1" smtClean="0">
                          <a:solidFill>
                            <a:schemeClr val="accent2"/>
                          </a:solidFill>
                          <a:latin typeface="Cambria Math" panose="02040503050406030204" pitchFamily="18" charset="0"/>
                        </a:rPr>
                        <m:t>          </m:t>
                      </m:r>
                      <m:r>
                        <a:rPr lang="en-AU" b="0" i="0" smtClean="0">
                          <a:solidFill>
                            <a:schemeClr val="accent2"/>
                          </a:solidFill>
                          <a:latin typeface="Cambria Math" panose="02040503050406030204" pitchFamily="18" charset="0"/>
                        </a:rPr>
                        <m:t>    </m:t>
                      </m:r>
                      <m:r>
                        <m:rPr>
                          <m:sty m:val="p"/>
                        </m:rPr>
                        <a:rPr lang="en-AU" i="0">
                          <a:solidFill>
                            <a:schemeClr val="accent2"/>
                          </a:solidFill>
                          <a:latin typeface="Cambria Math" panose="02040503050406030204" pitchFamily="18" charset="0"/>
                        </a:rPr>
                        <m:t>i</m:t>
                      </m:r>
                      <m:r>
                        <m:rPr>
                          <m:sty m:val="p"/>
                        </m:rPr>
                        <a:rPr lang="en-AU" b="0" i="0" smtClean="0">
                          <a:solidFill>
                            <a:schemeClr val="accent2"/>
                          </a:solidFill>
                          <a:latin typeface="Cambria Math" panose="02040503050406030204" pitchFamily="18" charset="0"/>
                        </a:rPr>
                        <m:t>s</m:t>
                      </m:r>
                      <m:r>
                        <a:rPr lang="en-AU" b="0" i="0" smtClean="0">
                          <a:solidFill>
                            <a:schemeClr val="accent2"/>
                          </a:solidFill>
                          <a:latin typeface="Cambria Math" panose="02040503050406030204" pitchFamily="18" charset="0"/>
                        </a:rPr>
                        <m:t> </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0 1 0 0 0 0 0 0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lumMod val="50000"/>
                              <a:lumOff val="50000"/>
                            </a:schemeClr>
                          </a:solidFill>
                          <a:latin typeface="Cambria Math" panose="02040503050406030204" pitchFamily="18" charset="0"/>
                        </a:rPr>
                        <m:t>t</m:t>
                      </m:r>
                      <m:r>
                        <m:rPr>
                          <m:sty m:val="p"/>
                        </m:rPr>
                        <a:rPr lang="en-AU" b="0" i="0" smtClean="0">
                          <a:solidFill>
                            <a:schemeClr val="tx2">
                              <a:lumMod val="50000"/>
                              <a:lumOff val="50000"/>
                            </a:schemeClr>
                          </a:solidFill>
                          <a:latin typeface="Cambria Math" panose="02040503050406030204" pitchFamily="18" charset="0"/>
                        </a:rPr>
                        <m:t>he</m:t>
                      </m:r>
                      <m:r>
                        <a:rPr lang="en-AU" i="1">
                          <a:solidFill>
                            <a:schemeClr val="tx2">
                              <a:lumMod val="50000"/>
                              <a:lumOff val="50000"/>
                            </a:schemeClr>
                          </a:solidFill>
                          <a:latin typeface="Cambria Math" panose="02040503050406030204" pitchFamily="18" charset="0"/>
                        </a:rPr>
                        <m:t>=</m:t>
                      </m:r>
                      <m:d>
                        <m:dPr>
                          <m:begChr m:val="["/>
                          <m:endChr m:val="]"/>
                          <m:ctrlPr>
                            <a:rPr lang="en-AU" i="1">
                              <a:solidFill>
                                <a:schemeClr val="tx2">
                                  <a:lumMod val="50000"/>
                                  <a:lumOff val="50000"/>
                                </a:schemeClr>
                              </a:solidFill>
                              <a:latin typeface="Cambria Math" panose="02040503050406030204" pitchFamily="18" charset="0"/>
                            </a:rPr>
                          </m:ctrlPr>
                        </m:dPr>
                        <m:e>
                          <m:r>
                            <a:rPr lang="en-AU" i="1">
                              <a:solidFill>
                                <a:schemeClr val="tx2">
                                  <a:lumMod val="50000"/>
                                  <a:lumOff val="50000"/>
                                </a:schemeClr>
                              </a:solidFill>
                              <a:latin typeface="Cambria Math" panose="02040503050406030204" pitchFamily="18" charset="0"/>
                            </a:rPr>
                            <m:t>0 </m:t>
                          </m:r>
                          <m:r>
                            <a:rPr lang="en-AU" b="0" i="1" smtClean="0">
                              <a:solidFill>
                                <a:schemeClr val="tx2">
                                  <a:lumMod val="50000"/>
                                  <a:lumOff val="50000"/>
                                </a:schemeClr>
                              </a:solidFill>
                              <a:latin typeface="Cambria Math" panose="02040503050406030204" pitchFamily="18" charset="0"/>
                            </a:rPr>
                            <m:t>0 1</m:t>
                          </m:r>
                          <m:r>
                            <a:rPr lang="en-AU" i="1">
                              <a:solidFill>
                                <a:schemeClr val="tx2">
                                  <a:lumMod val="50000"/>
                                  <a:lumOff val="50000"/>
                                </a:schemeClr>
                              </a:solidFill>
                              <a:latin typeface="Cambria Math" panose="02040503050406030204" pitchFamily="18" charset="0"/>
                            </a:rPr>
                            <m:t>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accent2"/>
                          </a:solidFill>
                          <a:latin typeface="Cambria Math" panose="02040503050406030204" pitchFamily="18" charset="0"/>
                        </a:rPr>
                        <m:t>n</m:t>
                      </m:r>
                      <m:r>
                        <m:rPr>
                          <m:sty m:val="p"/>
                        </m:rPr>
                        <a:rPr lang="en-AU" b="0" i="0" smtClean="0">
                          <a:solidFill>
                            <a:schemeClr val="accent2"/>
                          </a:solidFill>
                          <a:latin typeface="Cambria Math" panose="02040503050406030204" pitchFamily="18" charset="0"/>
                        </a:rPr>
                        <m:t>ame</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solidFill>
                          <a:latin typeface="Cambria Math" panose="02040503050406030204" pitchFamily="18" charset="0"/>
                        </a:rPr>
                        <m:t>o</m:t>
                      </m:r>
                      <m:r>
                        <m:rPr>
                          <m:sty m:val="p"/>
                        </m:rPr>
                        <a:rPr lang="en-AU" b="0" i="0" smtClean="0">
                          <a:solidFill>
                            <a:schemeClr val="tx2"/>
                          </a:solidFill>
                          <a:latin typeface="Cambria Math" panose="02040503050406030204" pitchFamily="18" charset="0"/>
                        </a:rPr>
                        <m:t>f</m:t>
                      </m:r>
                      <m:r>
                        <a:rPr lang="en-AU" i="0">
                          <a:solidFill>
                            <a:schemeClr val="tx2"/>
                          </a:solidFill>
                          <a:latin typeface="Cambria Math" panose="02040503050406030204" pitchFamily="18" charset="0"/>
                        </a:rPr>
                        <m:t> </m:t>
                      </m:r>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0 </m:t>
                          </m:r>
                          <m:r>
                            <a:rPr lang="en-AU" b="0" i="1" smtClean="0">
                              <a:solidFill>
                                <a:schemeClr val="tx2"/>
                              </a:solidFill>
                              <a:latin typeface="Cambria Math" panose="02040503050406030204" pitchFamily="18" charset="0"/>
                            </a:rPr>
                            <m:t>0</m:t>
                          </m:r>
                          <m:r>
                            <a:rPr lang="en-AU" i="1">
                              <a:solidFill>
                                <a:schemeClr val="tx2"/>
                              </a:solidFill>
                              <a:latin typeface="Cambria Math" panose="02040503050406030204" pitchFamily="18" charset="0"/>
                            </a:rPr>
                            <m:t> 0 0 </m:t>
                          </m:r>
                          <m:r>
                            <a:rPr lang="en-AU" b="0" i="1" smtClean="0">
                              <a:solidFill>
                                <a:schemeClr val="tx2"/>
                              </a:solidFill>
                              <a:latin typeface="Cambria Math" panose="02040503050406030204" pitchFamily="18" charset="0"/>
                            </a:rPr>
                            <m:t>1</m:t>
                          </m:r>
                          <m:r>
                            <a:rPr lang="en-AU" i="1">
                              <a:solidFill>
                                <a:schemeClr val="tx2"/>
                              </a:solidFill>
                              <a:latin typeface="Cambria Math" panose="02040503050406030204" pitchFamily="18" charset="0"/>
                            </a:rPr>
                            <m:t>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lumMod val="50000"/>
                              <a:lumOff val="50000"/>
                            </a:schemeClr>
                          </a:solidFill>
                          <a:latin typeface="Cambria Math" panose="02040503050406030204" pitchFamily="18" charset="0"/>
                        </a:rPr>
                        <m:t>t</m:t>
                      </m:r>
                      <m:r>
                        <m:rPr>
                          <m:sty m:val="p"/>
                        </m:rPr>
                        <a:rPr lang="en-AU" b="0" i="0" smtClean="0">
                          <a:solidFill>
                            <a:schemeClr val="tx2">
                              <a:lumMod val="50000"/>
                              <a:lumOff val="50000"/>
                            </a:schemeClr>
                          </a:solidFill>
                          <a:latin typeface="Cambria Math" panose="02040503050406030204" pitchFamily="18" charset="0"/>
                        </a:rPr>
                        <m:t>he</m:t>
                      </m:r>
                      <m:r>
                        <a:rPr lang="en-AU" i="0">
                          <a:solidFill>
                            <a:schemeClr val="tx2">
                              <a:lumMod val="50000"/>
                              <a:lumOff val="50000"/>
                            </a:schemeClr>
                          </a:solidFill>
                          <a:latin typeface="Cambria Math" panose="02040503050406030204" pitchFamily="18" charset="0"/>
                        </a:rPr>
                        <m:t> </m:t>
                      </m:r>
                      <m:r>
                        <a:rPr lang="en-AU" i="1">
                          <a:solidFill>
                            <a:schemeClr val="tx2">
                              <a:lumMod val="50000"/>
                              <a:lumOff val="50000"/>
                            </a:schemeClr>
                          </a:solidFill>
                          <a:latin typeface="Cambria Math" panose="02040503050406030204" pitchFamily="18" charset="0"/>
                        </a:rPr>
                        <m:t>=</m:t>
                      </m:r>
                      <m:d>
                        <m:dPr>
                          <m:begChr m:val="["/>
                          <m:endChr m:val="]"/>
                          <m:ctrlPr>
                            <a:rPr lang="en-AU" i="1">
                              <a:solidFill>
                                <a:schemeClr val="tx2">
                                  <a:lumMod val="50000"/>
                                  <a:lumOff val="50000"/>
                                </a:schemeClr>
                              </a:solidFill>
                              <a:latin typeface="Cambria Math" panose="02040503050406030204" pitchFamily="18" charset="0"/>
                            </a:rPr>
                          </m:ctrlPr>
                        </m:dPr>
                        <m:e>
                          <m:r>
                            <a:rPr lang="en-AU" i="1">
                              <a:solidFill>
                                <a:schemeClr val="tx2">
                                  <a:lumMod val="50000"/>
                                  <a:lumOff val="50000"/>
                                </a:schemeClr>
                              </a:solidFill>
                              <a:latin typeface="Cambria Math" panose="02040503050406030204" pitchFamily="18" charset="0"/>
                            </a:rPr>
                            <m:t>0 </m:t>
                          </m:r>
                          <m:r>
                            <a:rPr lang="en-AU" b="0" i="1" smtClean="0">
                              <a:solidFill>
                                <a:schemeClr val="tx2">
                                  <a:lumMod val="50000"/>
                                  <a:lumOff val="50000"/>
                                </a:schemeClr>
                              </a:solidFill>
                              <a:latin typeface="Cambria Math" panose="02040503050406030204" pitchFamily="18" charset="0"/>
                            </a:rPr>
                            <m:t>0</m:t>
                          </m:r>
                          <m:r>
                            <a:rPr lang="en-AU" i="1">
                              <a:solidFill>
                                <a:schemeClr val="tx2">
                                  <a:lumMod val="50000"/>
                                  <a:lumOff val="50000"/>
                                </a:schemeClr>
                              </a:solidFill>
                              <a:latin typeface="Cambria Math" panose="02040503050406030204" pitchFamily="18" charset="0"/>
                            </a:rPr>
                            <m:t> </m:t>
                          </m:r>
                          <m:r>
                            <a:rPr lang="en-AU" b="0" i="1" smtClean="0">
                              <a:solidFill>
                                <a:schemeClr val="tx2">
                                  <a:lumMod val="50000"/>
                                  <a:lumOff val="50000"/>
                                </a:schemeClr>
                              </a:solidFill>
                              <a:latin typeface="Cambria Math" panose="02040503050406030204" pitchFamily="18" charset="0"/>
                            </a:rPr>
                            <m:t>1</m:t>
                          </m:r>
                          <m:r>
                            <a:rPr lang="en-AU" i="1">
                              <a:solidFill>
                                <a:schemeClr val="tx2">
                                  <a:lumMod val="50000"/>
                                  <a:lumOff val="50000"/>
                                </a:schemeClr>
                              </a:solidFill>
                              <a:latin typeface="Cambria Math" panose="02040503050406030204" pitchFamily="18" charset="0"/>
                            </a:rPr>
                            <m:t>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accent2"/>
                          </a:solidFill>
                          <a:latin typeface="Cambria Math" panose="02040503050406030204" pitchFamily="18" charset="0"/>
                        </a:rPr>
                        <m:t>p</m:t>
                      </m:r>
                      <m:r>
                        <m:rPr>
                          <m:sty m:val="p"/>
                        </m:rPr>
                        <a:rPr lang="en-AU" b="0" i="0" smtClean="0">
                          <a:solidFill>
                            <a:schemeClr val="accent2"/>
                          </a:solidFill>
                          <a:latin typeface="Cambria Math" panose="02040503050406030204" pitchFamily="18" charset="0"/>
                        </a:rPr>
                        <m:t>rime</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AU" i="0">
                          <a:solidFill>
                            <a:schemeClr val="accent2"/>
                          </a:solidFill>
                          <a:latin typeface="Cambria Math" panose="02040503050406030204" pitchFamily="18" charset="0"/>
                        </a:rPr>
                        <m:t>m</m:t>
                      </m:r>
                      <m:r>
                        <m:rPr>
                          <m:sty m:val="p"/>
                        </m:rPr>
                        <a:rPr lang="en-AU" b="0" i="0" smtClean="0">
                          <a:solidFill>
                            <a:schemeClr val="accent2"/>
                          </a:solidFill>
                          <a:latin typeface="Cambria Math" panose="02040503050406030204" pitchFamily="18" charset="0"/>
                        </a:rPr>
                        <m:t>inister</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m:t>
                          </m:r>
                        </m:e>
                      </m:d>
                    </m:oMath>
                  </m:oMathPara>
                </a14:m>
                <a:endParaRPr lang="en-AU"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tx2"/>
                          </a:solidFill>
                          <a:latin typeface="Cambria Math" panose="02040503050406030204" pitchFamily="18" charset="0"/>
                        </a:rPr>
                        <m:t>              </m:t>
                      </m:r>
                      <m:r>
                        <m:rPr>
                          <m:sty m:val="p"/>
                        </m:rPr>
                        <a:rPr lang="en-AU" b="0" i="0" smtClean="0">
                          <a:solidFill>
                            <a:schemeClr val="tx2"/>
                          </a:solidFill>
                          <a:latin typeface="Cambria Math" panose="02040503050406030204" pitchFamily="18" charset="0"/>
                        </a:rPr>
                        <m:t>of</m:t>
                      </m:r>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0 </m:t>
                          </m:r>
                          <m:r>
                            <a:rPr lang="en-AU" b="0" i="1" smtClean="0">
                              <a:solidFill>
                                <a:schemeClr val="tx2"/>
                              </a:solidFill>
                              <a:latin typeface="Cambria Math" panose="02040503050406030204" pitchFamily="18" charset="0"/>
                            </a:rPr>
                            <m:t>0</m:t>
                          </m:r>
                          <m:r>
                            <a:rPr lang="en-AU" i="1">
                              <a:solidFill>
                                <a:schemeClr val="tx2"/>
                              </a:solidFill>
                              <a:latin typeface="Cambria Math" panose="02040503050406030204" pitchFamily="18" charset="0"/>
                            </a:rPr>
                            <m:t> 0 0 </m:t>
                          </m:r>
                          <m:r>
                            <a:rPr lang="en-AU" b="0" i="1" smtClean="0">
                              <a:solidFill>
                                <a:schemeClr val="tx2"/>
                              </a:solidFill>
                              <a:latin typeface="Cambria Math" panose="02040503050406030204" pitchFamily="18" charset="0"/>
                            </a:rPr>
                            <m:t>1</m:t>
                          </m:r>
                          <m:r>
                            <a:rPr lang="en-AU" i="1">
                              <a:solidFill>
                                <a:schemeClr val="tx2"/>
                              </a:solidFill>
                              <a:latin typeface="Cambria Math" panose="02040503050406030204" pitchFamily="18" charset="0"/>
                            </a:rPr>
                            <m:t>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AU" b="0" i="0" smtClean="0">
                          <a:solidFill>
                            <a:schemeClr val="accent2"/>
                          </a:solidFill>
                          <a:latin typeface="Cambria Math" panose="02040503050406030204" pitchFamily="18" charset="0"/>
                        </a:rPr>
                        <m:t>Australia</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0 0 </m:t>
                          </m:r>
                          <m:r>
                            <a:rPr lang="en-AU" b="0" i="1" smtClean="0">
                              <a:solidFill>
                                <a:schemeClr val="accent2"/>
                              </a:solidFill>
                              <a:latin typeface="Cambria Math" panose="02040503050406030204" pitchFamily="18" charset="0"/>
                            </a:rPr>
                            <m:t>1</m:t>
                          </m:r>
                        </m:e>
                      </m:d>
                    </m:oMath>
                  </m:oMathPara>
                </a14:m>
                <a:r>
                  <a:rPr lang="en-AU" b="0" i="1" dirty="0" smtClean="0">
                    <a:solidFill>
                      <a:schemeClr val="accent2"/>
                    </a:solidFill>
                    <a:latin typeface="Cambria Math" panose="02040503050406030204" pitchFamily="18" charset="0"/>
                  </a:rPr>
                  <a:t/>
                </a:r>
                <a:br>
                  <a:rPr lang="en-AU" b="0" i="1" dirty="0" smtClean="0">
                    <a:solidFill>
                      <a:schemeClr val="accent2"/>
                    </a:solidFill>
                    <a:latin typeface="Cambria Math" panose="02040503050406030204" pitchFamily="18" charset="0"/>
                  </a:rPr>
                </a:br>
                <a:endParaRPr lang="en-AU" b="0" i="1" dirty="0" smtClean="0"/>
              </a:p>
            </p:txBody>
          </p:sp>
        </mc:Choice>
        <mc:Fallback>
          <p:sp>
            <p:nvSpPr>
              <p:cNvPr id="9" name="TextBox 8"/>
              <p:cNvSpPr txBox="1">
                <a:spLocks noRot="1" noChangeAspect="1" noMove="1" noResize="1" noEditPoints="1" noAdjustHandles="1" noChangeArrowheads="1" noChangeShapeType="1" noTextEdit="1"/>
              </p:cNvSpPr>
              <p:nvPr/>
            </p:nvSpPr>
            <p:spPr>
              <a:xfrm>
                <a:off x="5870370" y="2119295"/>
                <a:ext cx="3273630" cy="2770054"/>
              </a:xfrm>
              <a:prstGeom prst="rect">
                <a:avLst/>
              </a:prstGeom>
              <a:blipFill>
                <a:blip r:embed="rId6"/>
                <a:stretch>
                  <a:fillRect l="-2607" b="-220"/>
                </a:stretch>
              </a:blipFill>
            </p:spPr>
            <p:txBody>
              <a:bodyPr/>
              <a:lstStyle/>
              <a:p>
                <a:r>
                  <a:rPr lang="en-AU">
                    <a:noFill/>
                  </a:rPr>
                  <a:t> </a:t>
                </a:r>
              </a:p>
            </p:txBody>
          </p:sp>
        </mc:Fallback>
      </mc:AlternateContent>
      <p:sp>
        <p:nvSpPr>
          <p:cNvPr id="4" name="TextBox 3"/>
          <p:cNvSpPr txBox="1"/>
          <p:nvPr/>
        </p:nvSpPr>
        <p:spPr>
          <a:xfrm>
            <a:off x="0" y="2502526"/>
            <a:ext cx="1714500" cy="1200329"/>
          </a:xfrm>
          <a:prstGeom prst="rect">
            <a:avLst/>
          </a:prstGeom>
          <a:noFill/>
        </p:spPr>
        <p:txBody>
          <a:bodyPr wrap="square" rtlCol="0">
            <a:spAutoFit/>
          </a:bodyPr>
          <a:lstStyle/>
          <a:p>
            <a:pPr algn="ctr"/>
            <a:r>
              <a:rPr lang="en-AU" dirty="0" smtClean="0"/>
              <a:t>What is the name of the prime minister of Australia?</a:t>
            </a:r>
            <a:endParaRPr lang="en-AU" dirty="0"/>
          </a:p>
        </p:txBody>
      </p:sp>
    </p:spTree>
    <p:extLst>
      <p:ext uri="{BB962C8B-B14F-4D97-AF65-F5344CB8AC3E}">
        <p14:creationId xmlns:p14="http://schemas.microsoft.com/office/powerpoint/2010/main" val="378824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Representing words by their context</a:t>
            </a:r>
            <a:endParaRPr lang="en-US" dirty="0"/>
          </a:p>
        </p:txBody>
      </p:sp>
      <p:sp>
        <p:nvSpPr>
          <p:cNvPr id="2" name="Rectangle 1"/>
          <p:cNvSpPr/>
          <p:nvPr/>
        </p:nvSpPr>
        <p:spPr>
          <a:xfrm>
            <a:off x="463176" y="4306992"/>
            <a:ext cx="8305800"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9" name="Picture 8"/>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1691921" y="1719511"/>
            <a:ext cx="5848309" cy="1002481"/>
          </a:xfrm>
          <a:prstGeom prst="rect">
            <a:avLst/>
          </a:prstGeom>
        </p:spPr>
      </p:pic>
      <p:sp>
        <p:nvSpPr>
          <p:cNvPr id="11" name="TextBox 10"/>
          <p:cNvSpPr txBox="1"/>
          <p:nvPr/>
        </p:nvSpPr>
        <p:spPr>
          <a:xfrm>
            <a:off x="1212194" y="3062657"/>
            <a:ext cx="1253960" cy="646331"/>
          </a:xfrm>
          <a:prstGeom prst="rect">
            <a:avLst/>
          </a:prstGeom>
          <a:noFill/>
        </p:spPr>
        <p:txBody>
          <a:bodyPr wrap="square" rtlCol="0">
            <a:spAutoFit/>
          </a:bodyPr>
          <a:lstStyle/>
          <a:p>
            <a:r>
              <a:rPr lang="en-AU" dirty="0" smtClean="0">
                <a:solidFill>
                  <a:schemeClr val="accent2"/>
                </a:solidFill>
              </a:rPr>
              <a:t>One</a:t>
            </a:r>
          </a:p>
          <a:p>
            <a:r>
              <a:rPr lang="en-AU" dirty="0" smtClean="0">
                <a:solidFill>
                  <a:schemeClr val="accent2"/>
                </a:solidFill>
              </a:rPr>
              <a:t>Hot</a:t>
            </a:r>
            <a:endParaRPr lang="en-AU" dirty="0">
              <a:solidFill>
                <a:schemeClr val="accent2"/>
              </a:solidFill>
            </a:endParaRPr>
          </a:p>
        </p:txBody>
      </p:sp>
      <p:sp>
        <p:nvSpPr>
          <p:cNvPr id="12" name="TextBox 11"/>
          <p:cNvSpPr txBox="1"/>
          <p:nvPr/>
        </p:nvSpPr>
        <p:spPr>
          <a:xfrm>
            <a:off x="7220071" y="3855157"/>
            <a:ext cx="1335622" cy="646331"/>
          </a:xfrm>
          <a:prstGeom prst="rect">
            <a:avLst/>
          </a:prstGeom>
          <a:noFill/>
        </p:spPr>
        <p:txBody>
          <a:bodyPr wrap="none" rtlCol="0">
            <a:spAutoFit/>
          </a:bodyPr>
          <a:lstStyle/>
          <a:p>
            <a:pPr algn="ctr"/>
            <a:r>
              <a:rPr lang="en-AU" dirty="0" smtClean="0">
                <a:solidFill>
                  <a:srgbClr val="00B050"/>
                </a:solidFill>
              </a:rPr>
              <a:t>Word </a:t>
            </a:r>
          </a:p>
          <a:p>
            <a:pPr algn="ctr"/>
            <a:r>
              <a:rPr lang="en-AU" dirty="0" err="1" smtClean="0">
                <a:solidFill>
                  <a:srgbClr val="00B050"/>
                </a:solidFill>
              </a:rPr>
              <a:t>Embeddings</a:t>
            </a:r>
            <a:endParaRPr lang="en-AU" dirty="0">
              <a:solidFill>
                <a:srgbClr val="00B050"/>
              </a:solidFill>
            </a:endParaRPr>
          </a:p>
        </p:txBody>
      </p:sp>
      <mc:AlternateContent xmlns:mc="http://schemas.openxmlformats.org/markup-compatibility/2006">
        <mc:Choice xmlns:a14="http://schemas.microsoft.com/office/drawing/2010/main" Requires="a14">
          <p:sp>
            <p:nvSpPr>
              <p:cNvPr id="13" name="TextBox 12"/>
              <p:cNvSpPr txBox="1"/>
              <p:nvPr/>
            </p:nvSpPr>
            <p:spPr>
              <a:xfrm>
                <a:off x="1839174" y="3105942"/>
                <a:ext cx="5101653" cy="13850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chemeClr val="accent2"/>
                          </a:solidFill>
                          <a:latin typeface="Cambria Math" panose="02040503050406030204" pitchFamily="18" charset="0"/>
                        </a:rPr>
                        <m:t>𝑝𝑟𝑖𝑚𝑒</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0 0 0 0 0 0 1 0</m:t>
                          </m:r>
                        </m:e>
                      </m:d>
                    </m:oMath>
                    <m:oMath xmlns:m="http://schemas.openxmlformats.org/officeDocument/2006/math">
                      <m:r>
                        <a:rPr lang="en-AU" b="0" i="1" smtClean="0">
                          <a:solidFill>
                            <a:schemeClr val="accent2"/>
                          </a:solidFill>
                          <a:latin typeface="Cambria Math" panose="02040503050406030204" pitchFamily="18" charset="0"/>
                        </a:rPr>
                        <m:t>𝑚𝑖𝑛𝑖𝑠𝑡𝑒𝑟</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0 0 0 0 0 0 0 1</m:t>
                          </m:r>
                        </m:e>
                      </m:d>
                    </m:oMath>
                    <m:oMath xmlns:m="http://schemas.openxmlformats.org/officeDocument/2006/math">
                      <m:r>
                        <a:rPr lang="en-AU" b="0" i="1" smtClean="0">
                          <a:latin typeface="Cambria Math" panose="02040503050406030204" pitchFamily="18" charset="0"/>
                        </a:rPr>
                        <m:t>…</m:t>
                      </m:r>
                    </m:oMath>
                    <m:oMath xmlns:m="http://schemas.openxmlformats.org/officeDocument/2006/math">
                      <m:r>
                        <a:rPr lang="en-AU" b="0" i="1" smtClean="0">
                          <a:solidFill>
                            <a:srgbClr val="00B050"/>
                          </a:solidFill>
                          <a:latin typeface="Cambria Math" panose="02040503050406030204" pitchFamily="18" charset="0"/>
                        </a:rPr>
                        <m:t>𝑝𝑟𝑖𝑚𝑒</m:t>
                      </m:r>
                      <m:r>
                        <a:rPr lang="en-AU" b="0" i="1" smtClean="0">
                          <a:solidFill>
                            <a:srgbClr val="00B050"/>
                          </a:solidFill>
                          <a:latin typeface="Cambria Math" panose="02040503050406030204" pitchFamily="18" charset="0"/>
                        </a:rPr>
                        <m:t>=</m:t>
                      </m:r>
                      <m:d>
                        <m:dPr>
                          <m:begChr m:val="["/>
                          <m:endChr m:val="]"/>
                          <m:ctrlPr>
                            <a:rPr lang="en-AU" b="0" i="1" smtClean="0">
                              <a:solidFill>
                                <a:srgbClr val="00B050"/>
                              </a:solidFill>
                              <a:latin typeface="Cambria Math" panose="02040503050406030204" pitchFamily="18" charset="0"/>
                            </a:rPr>
                          </m:ctrlPr>
                        </m:dPr>
                        <m:e>
                          <m:r>
                            <a:rPr lang="en-AU" b="0" i="1" smtClean="0">
                              <a:solidFill>
                                <a:srgbClr val="00B050"/>
                              </a:solidFill>
                              <a:latin typeface="Cambria Math" panose="02040503050406030204" pitchFamily="18" charset="0"/>
                            </a:rPr>
                            <m:t>−0.1, 0.1, 0.2, 0.3, 0.3, 0.4, 0.1, 0.7</m:t>
                          </m:r>
                        </m:e>
                      </m:d>
                    </m:oMath>
                    <m:oMath xmlns:m="http://schemas.openxmlformats.org/officeDocument/2006/math">
                      <m:r>
                        <a:rPr lang="en-AU" b="0" i="1" smtClean="0">
                          <a:solidFill>
                            <a:srgbClr val="00B050"/>
                          </a:solidFill>
                          <a:latin typeface="Cambria Math" panose="02040503050406030204" pitchFamily="18" charset="0"/>
                        </a:rPr>
                        <m:t>𝑚𝑖𝑛𝑖𝑠𝑡𝑒𝑟</m:t>
                      </m:r>
                      <m:r>
                        <a:rPr lang="en-AU" b="0" i="1" smtClean="0">
                          <a:solidFill>
                            <a:srgbClr val="00B050"/>
                          </a:solidFill>
                          <a:latin typeface="Cambria Math" panose="02040503050406030204" pitchFamily="18" charset="0"/>
                        </a:rPr>
                        <m:t>=[−0.2, 0.2, 0.4, 0.2, 0.2, 0.2, 0.1, 0.6]</m:t>
                      </m:r>
                    </m:oMath>
                  </m:oMathPara>
                </a14:m>
                <a:r>
                  <a:rPr lang="en-AU" b="0" dirty="0" smtClean="0">
                    <a:solidFill>
                      <a:srgbClr val="00B050"/>
                    </a:solidFill>
                  </a:rPr>
                  <a:t/>
                </a:r>
                <a:br>
                  <a:rPr lang="en-AU" b="0" dirty="0" smtClean="0">
                    <a:solidFill>
                      <a:srgbClr val="00B050"/>
                    </a:solidFill>
                  </a:rPr>
                </a:br>
                <a:endParaRPr lang="en-AU" b="0" dirty="0" smtClean="0"/>
              </a:p>
            </p:txBody>
          </p:sp>
        </mc:Choice>
        <mc:Fallback>
          <p:sp>
            <p:nvSpPr>
              <p:cNvPr id="13" name="TextBox 12"/>
              <p:cNvSpPr txBox="1">
                <a:spLocks noRot="1" noChangeAspect="1" noMove="1" noResize="1" noEditPoints="1" noAdjustHandles="1" noChangeArrowheads="1" noChangeShapeType="1" noTextEdit="1"/>
              </p:cNvSpPr>
              <p:nvPr/>
            </p:nvSpPr>
            <p:spPr>
              <a:xfrm>
                <a:off x="1839174" y="3105942"/>
                <a:ext cx="5101653" cy="1385059"/>
              </a:xfrm>
              <a:prstGeom prst="rect">
                <a:avLst/>
              </a:prstGeom>
              <a:blipFill>
                <a:blip r:embed="rId5"/>
                <a:stretch>
                  <a:fillRect t="-441" b="-6608"/>
                </a:stretch>
              </a:blipFill>
            </p:spPr>
            <p:txBody>
              <a:bodyPr/>
              <a:lstStyle/>
              <a:p>
                <a:r>
                  <a:rPr lang="en-AU">
                    <a:noFill/>
                  </a:rPr>
                  <a:t> </a:t>
                </a:r>
              </a:p>
            </p:txBody>
          </p:sp>
        </mc:Fallback>
      </mc:AlternateContent>
    </p:spTree>
    <p:extLst>
      <p:ext uri="{BB962C8B-B14F-4D97-AF65-F5344CB8AC3E}">
        <p14:creationId xmlns:p14="http://schemas.microsoft.com/office/powerpoint/2010/main" val="38309264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4"/>
          <a:stretch>
            <a:fillRect/>
          </a:stretch>
        </p:blipFill>
        <p:spPr>
          <a:xfrm>
            <a:off x="6011388" y="1639033"/>
            <a:ext cx="2828925" cy="2009775"/>
          </a:xfrm>
          <a:prstGeom prst="rect">
            <a:avLst/>
          </a:prstGeom>
        </p:spPr>
      </p:pic>
      <p:pic>
        <p:nvPicPr>
          <p:cNvPr id="15" name="Picture 2" descr="https://www.tensorflow.org/versions/r0.7/images/linear-relationships.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3176" y="1704978"/>
            <a:ext cx="5544616" cy="194383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ectangle 15"/>
          <p:cNvSpPr/>
          <p:nvPr/>
        </p:nvSpPr>
        <p:spPr>
          <a:xfrm>
            <a:off x="76483" y="64397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17" name="Rectangle 16"/>
          <p:cNvSpPr/>
          <p:nvPr/>
        </p:nvSpPr>
        <p:spPr>
          <a:xfrm>
            <a:off x="228883" y="65921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18" name="Rectangle 17"/>
          <p:cNvSpPr/>
          <p:nvPr/>
        </p:nvSpPr>
        <p:spPr>
          <a:xfrm>
            <a:off x="381283" y="67445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19" name="Rectangle 18"/>
          <p:cNvSpPr/>
          <p:nvPr/>
        </p:nvSpPr>
        <p:spPr>
          <a:xfrm>
            <a:off x="1285879" y="64397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
        <p:nvSpPr>
          <p:cNvPr id="20" name="Rectangle 19"/>
          <p:cNvSpPr/>
          <p:nvPr/>
        </p:nvSpPr>
        <p:spPr>
          <a:xfrm>
            <a:off x="3132103" y="4736526"/>
            <a:ext cx="7296467" cy="307777"/>
          </a:xfrm>
          <a:prstGeom prst="rect">
            <a:avLst/>
          </a:prstGeom>
        </p:spPr>
        <p:txBody>
          <a:bodyPr wrap="square">
            <a:spAutoFit/>
          </a:bodyPr>
          <a:lstStyle/>
          <a:p>
            <a:r>
              <a:rPr lang="en-US" sz="1400" kern="1200" dirty="0" smtClean="0"/>
              <a:t>See: </a:t>
            </a:r>
            <a:r>
              <a:rPr lang="en-US" sz="1400" kern="1200" dirty="0" smtClean="0">
                <a:hlinkClick r:id="rId6"/>
              </a:rPr>
              <a:t>http</a:t>
            </a:r>
            <a:r>
              <a:rPr lang="en-US" sz="1400" kern="1200" dirty="0">
                <a:hlinkClick r:id="rId6"/>
              </a:rPr>
              <a:t>://rare-technologies.com/word2vec-tutorial</a:t>
            </a:r>
            <a:r>
              <a:rPr lang="en-US" sz="1400" kern="1200" dirty="0" smtClean="0">
                <a:hlinkClick r:id="rId6"/>
              </a:rPr>
              <a:t>/</a:t>
            </a:r>
            <a:r>
              <a:rPr lang="en-US" sz="1400" kern="1200" dirty="0" smtClean="0"/>
              <a:t> for word2vec application.</a:t>
            </a:r>
            <a:endParaRPr lang="en-US" sz="1400" kern="1200" dirty="0"/>
          </a:p>
        </p:txBody>
      </p:sp>
      <mc:AlternateContent xmlns:mc="http://schemas.openxmlformats.org/markup-compatibility/2006" xmlns:a14="http://schemas.microsoft.com/office/drawing/2010/main">
        <mc:Choice Requires="a14">
          <p:sp>
            <p:nvSpPr>
              <p:cNvPr id="21" name="Content Placeholder 3"/>
              <p:cNvSpPr txBox="1">
                <a:spLocks/>
              </p:cNvSpPr>
              <p:nvPr/>
            </p:nvSpPr>
            <p:spPr>
              <a:xfrm>
                <a:off x="463176" y="3654763"/>
                <a:ext cx="8208143" cy="1296143"/>
              </a:xfrm>
              <a:prstGeom prst="rect">
                <a:avLst/>
              </a:prstGeom>
            </p:spPr>
            <p:txBody>
              <a:bodyPr>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800" dirty="0" smtClean="0"/>
                  <a:t>“A </a:t>
                </a:r>
                <a:r>
                  <a:rPr lang="en-AU" sz="2800" dirty="0"/>
                  <a:t>is to B as C is to </a:t>
                </a:r>
                <a:r>
                  <a:rPr lang="en-AU" sz="2800" dirty="0" smtClean="0"/>
                  <a:t>D” tasks</a:t>
                </a:r>
              </a:p>
              <a:p>
                <a:pPr lvl="1"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𝑤𝑜𝑟𝑑</m:t>
                        </m:r>
                      </m:e>
                      <m:sub>
                        <m:r>
                          <a:rPr lang="en-US" sz="2400" i="1" smtClean="0">
                            <a:latin typeface="Cambria Math" panose="02040503050406030204" pitchFamily="18" charset="0"/>
                          </a:rPr>
                          <m:t>𝐴</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𝐵</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𝐶</m:t>
                        </m:r>
                      </m:sub>
                    </m:sSub>
                    <m:r>
                      <a:rPr lang="en-US" sz="2400" i="1" dirty="0"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𝐷</m:t>
                        </m:r>
                      </m:sub>
                    </m:sSub>
                  </m:oMath>
                </a14:m>
                <a:endParaRPr lang="en-US" dirty="0"/>
              </a:p>
            </p:txBody>
          </p:sp>
        </mc:Choice>
        <mc:Fallback xmlns="">
          <p:sp>
            <p:nvSpPr>
              <p:cNvPr id="21" name="Content Placeholder 3"/>
              <p:cNvSpPr txBox="1">
                <a:spLocks noRot="1" noChangeAspect="1" noMove="1" noResize="1" noEditPoints="1" noAdjustHandles="1" noChangeArrowheads="1" noChangeShapeType="1" noTextEdit="1"/>
              </p:cNvSpPr>
              <p:nvPr/>
            </p:nvSpPr>
            <p:spPr>
              <a:xfrm>
                <a:off x="463176" y="3654763"/>
                <a:ext cx="8208143" cy="1296143"/>
              </a:xfrm>
              <a:prstGeom prst="rect">
                <a:avLst/>
              </a:prstGeom>
              <a:blipFill>
                <a:blip r:embed="rId7"/>
                <a:stretch>
                  <a:fillRect t="-4717"/>
                </a:stretch>
              </a:blipFill>
            </p:spPr>
            <p:txBody>
              <a:bodyPr/>
              <a:lstStyle/>
              <a:p>
                <a:r>
                  <a:rPr lang="en-AU">
                    <a:noFill/>
                  </a:rPr>
                  <a:t> </a:t>
                </a:r>
              </a:p>
            </p:txBody>
          </p:sp>
        </mc:Fallback>
      </mc:AlternateContent>
    </p:spTree>
    <p:extLst>
      <p:ext uri="{BB962C8B-B14F-4D97-AF65-F5344CB8AC3E}">
        <p14:creationId xmlns:p14="http://schemas.microsoft.com/office/powerpoint/2010/main" val="38826697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pic>
        <p:nvPicPr>
          <p:cNvPr id="10" name="Picture 9">
            <a:hlinkClick r:id="rId4"/>
          </p:cNvPr>
          <p:cNvPicPr>
            <a:picLocks noChangeAspect="1"/>
          </p:cNvPicPr>
          <p:nvPr/>
        </p:nvPicPr>
        <p:blipFill>
          <a:blip r:embed="rId5"/>
          <a:stretch>
            <a:fillRect/>
          </a:stretch>
        </p:blipFill>
        <p:spPr>
          <a:xfrm>
            <a:off x="2235656" y="3515480"/>
            <a:ext cx="4400923" cy="1269133"/>
          </a:xfrm>
          <a:prstGeom prst="rect">
            <a:avLst/>
          </a:prstGeom>
        </p:spPr>
      </p:pic>
      <p:pic>
        <p:nvPicPr>
          <p:cNvPr id="11" name="Picture 10"/>
          <p:cNvPicPr>
            <a:picLocks noChangeAspect="1"/>
          </p:cNvPicPr>
          <p:nvPr/>
        </p:nvPicPr>
        <p:blipFill>
          <a:blip r:embed="rId6"/>
          <a:stretch>
            <a:fillRect/>
          </a:stretch>
        </p:blipFill>
        <p:spPr>
          <a:xfrm>
            <a:off x="3083392" y="1914556"/>
            <a:ext cx="2887974" cy="972686"/>
          </a:xfrm>
          <a:prstGeom prst="rect">
            <a:avLst/>
          </a:prstGeom>
        </p:spPr>
      </p:pic>
      <p:pic>
        <p:nvPicPr>
          <p:cNvPr id="12" name="Picture 11"/>
          <p:cNvPicPr>
            <a:picLocks noChangeAspect="1"/>
          </p:cNvPicPr>
          <p:nvPr/>
        </p:nvPicPr>
        <p:blipFill>
          <a:blip r:embed="rId7"/>
          <a:stretch>
            <a:fillRect/>
          </a:stretch>
        </p:blipFill>
        <p:spPr>
          <a:xfrm>
            <a:off x="6330268" y="1599487"/>
            <a:ext cx="2286000" cy="1657349"/>
          </a:xfrm>
          <a:prstGeom prst="rect">
            <a:avLst/>
          </a:prstGeom>
        </p:spPr>
      </p:pic>
      <p:pic>
        <p:nvPicPr>
          <p:cNvPr id="16" name="Picture 15"/>
          <p:cNvPicPr>
            <a:picLocks noChangeAspect="1"/>
          </p:cNvPicPr>
          <p:nvPr/>
        </p:nvPicPr>
        <p:blipFill>
          <a:blip r:embed="rId8"/>
          <a:stretch>
            <a:fillRect/>
          </a:stretch>
        </p:blipFill>
        <p:spPr>
          <a:xfrm>
            <a:off x="320490" y="1904932"/>
            <a:ext cx="2570255" cy="1046461"/>
          </a:xfrm>
          <a:prstGeom prst="rect">
            <a:avLst/>
          </a:prstGeom>
        </p:spPr>
      </p:pic>
    </p:spTree>
    <p:extLst>
      <p:ext uri="{BB962C8B-B14F-4D97-AF65-F5344CB8AC3E}">
        <p14:creationId xmlns:p14="http://schemas.microsoft.com/office/powerpoint/2010/main" val="3073776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4"/>
          <a:stretch>
            <a:fillRect/>
          </a:stretch>
        </p:blipFill>
        <p:spPr>
          <a:xfrm>
            <a:off x="1014130" y="1570716"/>
            <a:ext cx="7360024" cy="3213330"/>
          </a:xfrm>
          <a:prstGeom prst="rect">
            <a:avLst/>
          </a:prstGeom>
        </p:spPr>
      </p:pic>
    </p:spTree>
    <p:extLst>
      <p:ext uri="{BB962C8B-B14F-4D97-AF65-F5344CB8AC3E}">
        <p14:creationId xmlns:p14="http://schemas.microsoft.com/office/powerpoint/2010/main" val="18020085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et al. 2013)</a:t>
            </a:r>
            <a:endParaRPr lang="en-US" b="1" dirty="0">
              <a:solidFill>
                <a:srgbClr val="A40F6C"/>
              </a:solidFill>
            </a:endParaRPr>
          </a:p>
        </p:txBody>
      </p:sp>
      <p:sp>
        <p:nvSpPr>
          <p:cNvPr id="4" name="Rectangle 3"/>
          <p:cNvSpPr/>
          <p:nvPr/>
        </p:nvSpPr>
        <p:spPr>
          <a:xfrm>
            <a:off x="463176" y="1721490"/>
            <a:ext cx="8303931" cy="1988237"/>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representations. </a:t>
            </a:r>
          </a:p>
          <a:p>
            <a:pPr marL="342900" indent="-342900">
              <a:spcBef>
                <a:spcPct val="20000"/>
              </a:spcBef>
              <a:buClr>
                <a:srgbClr val="A40F6C"/>
              </a:buClr>
              <a:buFont typeface="Arial"/>
              <a:buChar char="•"/>
            </a:pPr>
            <a:r>
              <a:rPr lang="en-AU" sz="1400" dirty="0">
                <a:solidFill>
                  <a:srgbClr val="0F1137"/>
                </a:solidFill>
              </a:rPr>
              <a:t>Using a shallow neural </a:t>
            </a:r>
            <a:r>
              <a:rPr lang="en-AU" sz="1400" dirty="0" smtClean="0">
                <a:solidFill>
                  <a:srgbClr val="0F1137"/>
                </a:solidFill>
              </a:rPr>
              <a:t>network.</a:t>
            </a:r>
            <a:endParaRPr lang="en-AU" sz="1400" dirty="0">
              <a:solidFill>
                <a:srgbClr val="0F1137"/>
              </a:solidFill>
            </a:endParaRPr>
          </a:p>
          <a:p>
            <a:pPr marL="342900" indent="-342900">
              <a:spcBef>
                <a:spcPct val="20000"/>
              </a:spcBef>
              <a:buClr>
                <a:srgbClr val="A40F6C"/>
              </a:buClr>
              <a:buFont typeface="Arial"/>
              <a:buChar char="•"/>
            </a:pPr>
            <a:r>
              <a:rPr lang="en-AU" sz="1400" dirty="0" smtClean="0">
                <a:solidFill>
                  <a:srgbClr val="0F1137"/>
                </a:solidFill>
              </a:rPr>
              <a:t>No </a:t>
            </a:r>
            <a:r>
              <a:rPr lang="en-AU" sz="1400" dirty="0">
                <a:solidFill>
                  <a:srgbClr val="0F1137"/>
                </a:solidFill>
              </a:rPr>
              <a:t>shared parameters across the network</a:t>
            </a:r>
            <a:r>
              <a:rPr lang="en-AU" sz="1400" dirty="0" smtClean="0">
                <a:solidFill>
                  <a:srgbClr val="0F1137"/>
                </a:solidFill>
              </a:rPr>
              <a:t>.</a:t>
            </a: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Fast training – training over Wikipedia snapshot (about 1 billion words) with 50 dimensions takes only 4 hours.</a:t>
            </a:r>
          </a:p>
          <a:p>
            <a:pPr marL="342900" indent="-342900">
              <a:spcBef>
                <a:spcPct val="20000"/>
              </a:spcBef>
              <a:buClr>
                <a:srgbClr val="A40F6C"/>
              </a:buClr>
              <a:buFont typeface="Arial"/>
              <a:buChar char="•"/>
            </a:pPr>
            <a:r>
              <a:rPr lang="en-AU" sz="1400" dirty="0" smtClean="0">
                <a:solidFill>
                  <a:srgbClr val="0F1137"/>
                </a:solidFill>
              </a:rPr>
              <a:t>State</a:t>
            </a:r>
            <a:r>
              <a:rPr lang="en-AU" sz="1400" dirty="0">
                <a:solidFill>
                  <a:srgbClr val="0F1137"/>
                </a:solidFill>
              </a:rPr>
              <a:t>-of-the-art performance. Learned word embedding vectors can be represented as linear translations, e.g.</a:t>
            </a:r>
          </a:p>
          <a:p>
            <a:endParaRPr lang="en-AU" sz="1400" dirty="0"/>
          </a:p>
        </p:txBody>
      </p:sp>
      <p:graphicFrame>
        <p:nvGraphicFramePr>
          <p:cNvPr id="13" name="Object 12"/>
          <p:cNvGraphicFramePr>
            <a:graphicFrameLocks noChangeAspect="1"/>
          </p:cNvGraphicFramePr>
          <p:nvPr>
            <p:extLst>
              <p:ext uri="{D42A27DB-BD31-4B8C-83A1-F6EECF244321}">
                <p14:modId xmlns:p14="http://schemas.microsoft.com/office/powerpoint/2010/main" val="1819074336"/>
              </p:ext>
            </p:extLst>
          </p:nvPr>
        </p:nvGraphicFramePr>
        <p:xfrm>
          <a:off x="1455222" y="3805421"/>
          <a:ext cx="6319837" cy="647700"/>
        </p:xfrm>
        <a:graphic>
          <a:graphicData uri="http://schemas.openxmlformats.org/presentationml/2006/ole">
            <mc:AlternateContent xmlns:mc="http://schemas.openxmlformats.org/markup-compatibility/2006">
              <mc:Choice xmlns:v="urn:schemas-microsoft-com:vml" Requires="v">
                <p:oleObj spid="_x0000_s10274" name="Equation" r:id="rId4" imgW="3314700" imgH="431800" progId="Equation.3">
                  <p:embed/>
                </p:oleObj>
              </mc:Choice>
              <mc:Fallback>
                <p:oleObj name="Equation" r:id="rId4" imgW="3314700" imgH="431800" progId="Equation.3">
                  <p:embed/>
                  <p:pic>
                    <p:nvPicPr>
                      <p:cNvPr id="0" name=""/>
                      <p:cNvPicPr/>
                      <p:nvPr/>
                    </p:nvPicPr>
                    <p:blipFill>
                      <a:blip r:embed="rId5"/>
                      <a:stretch>
                        <a:fillRect/>
                      </a:stretch>
                    </p:blipFill>
                    <p:spPr>
                      <a:xfrm>
                        <a:off x="1455222" y="3805421"/>
                        <a:ext cx="6319837" cy="647700"/>
                      </a:xfrm>
                      <a:prstGeom prst="rect">
                        <a:avLst/>
                      </a:prstGeom>
                    </p:spPr>
                  </p:pic>
                </p:oleObj>
              </mc:Fallback>
            </mc:AlternateContent>
          </a:graphicData>
        </a:graphic>
      </p:graphicFrame>
    </p:spTree>
    <p:extLst>
      <p:ext uri="{BB962C8B-B14F-4D97-AF65-F5344CB8AC3E}">
        <p14:creationId xmlns:p14="http://schemas.microsoft.com/office/powerpoint/2010/main" val="18020085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smtClean="0">
                <a:solidFill>
                  <a:srgbClr val="A40F6C"/>
                </a:solidFill>
              </a:rPr>
              <a:t>Word2Vec (</a:t>
            </a:r>
            <a:r>
              <a:rPr lang="en-AU" b="1" dirty="0">
                <a:solidFill>
                  <a:srgbClr val="A40F6C"/>
                </a:solidFill>
              </a:rPr>
              <a:t>Cont</a:t>
            </a:r>
            <a:r>
              <a:rPr lang="en-AU" b="1" dirty="0" smtClean="0">
                <a:solidFill>
                  <a:srgbClr val="A40F6C"/>
                </a:solidFill>
              </a:rPr>
              <a:t>.</a:t>
            </a:r>
            <a:r>
              <a:rPr lang="en-AU" b="1" dirty="0">
                <a:solidFill>
                  <a:srgbClr val="A40F6C"/>
                </a:solidFill>
              </a:rPr>
              <a:t>)</a:t>
            </a:r>
            <a:endParaRPr lang="en-US" b="1" dirty="0">
              <a:solidFill>
                <a:srgbClr val="A40F6C"/>
              </a:solidFill>
            </a:endParaRPr>
          </a:p>
        </p:txBody>
      </p:sp>
      <p:sp>
        <p:nvSpPr>
          <p:cNvPr id="4" name="Rectangle 3"/>
          <p:cNvSpPr/>
          <p:nvPr/>
        </p:nvSpPr>
        <p:spPr>
          <a:xfrm>
            <a:off x="463176" y="1721490"/>
            <a:ext cx="3042023" cy="1902059"/>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models, Continuous Bag of Word (CBOW) and </a:t>
            </a:r>
            <a:r>
              <a:rPr lang="en-AU" sz="1400" dirty="0" err="1">
                <a:solidFill>
                  <a:srgbClr val="0F1137"/>
                </a:solidFill>
              </a:rPr>
              <a:t>SkipGram</a:t>
            </a:r>
            <a:r>
              <a:rPr lang="en-AU" sz="1400" dirty="0">
                <a:solidFill>
                  <a:srgbClr val="0F1137"/>
                </a:solidFill>
              </a:rPr>
              <a:t> models. </a:t>
            </a:r>
          </a:p>
          <a:p>
            <a:pPr marL="342900" indent="-342900">
              <a:spcBef>
                <a:spcPct val="20000"/>
              </a:spcBef>
              <a:buClr>
                <a:srgbClr val="A40F6C"/>
              </a:buClr>
              <a:buFont typeface="Arial"/>
              <a:buChar char="•"/>
            </a:pPr>
            <a:r>
              <a:rPr lang="en-AU" sz="1400" dirty="0">
                <a:solidFill>
                  <a:srgbClr val="0F1137"/>
                </a:solidFill>
              </a:rPr>
              <a:t>CBOW: predicting </a:t>
            </a:r>
            <a:r>
              <a:rPr lang="en-AU" sz="1400" dirty="0" err="1">
                <a:solidFill>
                  <a:srgbClr val="0F1137"/>
                </a:solidFill>
              </a:rPr>
              <a:t>wt</a:t>
            </a:r>
            <a:r>
              <a:rPr lang="en-AU" sz="1400" dirty="0">
                <a:solidFill>
                  <a:srgbClr val="0F1137"/>
                </a:solidFill>
              </a:rPr>
              <a:t>  given its context</a:t>
            </a:r>
          </a:p>
          <a:p>
            <a:pPr marL="342900" indent="-342900">
              <a:spcBef>
                <a:spcPct val="20000"/>
              </a:spcBef>
              <a:buClr>
                <a:srgbClr val="A40F6C"/>
              </a:buClr>
              <a:buFont typeface="Arial"/>
              <a:buChar char="•"/>
            </a:pPr>
            <a:r>
              <a:rPr lang="en-AU" sz="1400" dirty="0" err="1">
                <a:solidFill>
                  <a:srgbClr val="0F1137"/>
                </a:solidFill>
              </a:rPr>
              <a:t>SkipGram</a:t>
            </a:r>
            <a:r>
              <a:rPr lang="en-AU" sz="1400" dirty="0">
                <a:solidFill>
                  <a:srgbClr val="0F1137"/>
                </a:solidFill>
              </a:rPr>
              <a:t>: predicting the context words given a word </a:t>
            </a:r>
            <a:r>
              <a:rPr lang="en-AU" sz="1400" dirty="0" err="1">
                <a:solidFill>
                  <a:srgbClr val="0F1137"/>
                </a:solidFill>
              </a:rPr>
              <a:t>wt</a:t>
            </a:r>
            <a:endParaRPr lang="en-AU" sz="1400" dirty="0">
              <a:solidFill>
                <a:srgbClr val="0F1137"/>
              </a:solidFill>
            </a:endParaRPr>
          </a:p>
          <a:p>
            <a:endParaRPr lang="en-AU" sz="1400" dirty="0"/>
          </a:p>
        </p:txBody>
      </p:sp>
      <p:pic>
        <p:nvPicPr>
          <p:cNvPr id="8" name="Picture 7"/>
          <p:cNvPicPr>
            <a:picLocks noChangeAspect="1"/>
          </p:cNvPicPr>
          <p:nvPr/>
        </p:nvPicPr>
        <p:blipFill>
          <a:blip r:embed="rId3"/>
          <a:stretch>
            <a:fillRect/>
          </a:stretch>
        </p:blipFill>
        <p:spPr>
          <a:xfrm>
            <a:off x="3505199" y="1377424"/>
            <a:ext cx="5050493" cy="2969800"/>
          </a:xfrm>
          <a:prstGeom prst="rect">
            <a:avLst/>
          </a:prstGeom>
        </p:spPr>
      </p:pic>
      <p:sp>
        <p:nvSpPr>
          <p:cNvPr id="2" name="TextBox 1"/>
          <p:cNvSpPr txBox="1"/>
          <p:nvPr/>
        </p:nvSpPr>
        <p:spPr>
          <a:xfrm>
            <a:off x="3505199" y="4738480"/>
            <a:ext cx="5085688" cy="307777"/>
          </a:xfrm>
          <a:prstGeom prst="rect">
            <a:avLst/>
          </a:prstGeom>
          <a:noFill/>
        </p:spPr>
        <p:txBody>
          <a:bodyPr wrap="none" rtlCol="0">
            <a:spAutoFit/>
          </a:bodyPr>
          <a:lstStyle/>
          <a:p>
            <a:r>
              <a:rPr lang="en-AU" sz="1400" dirty="0" smtClean="0"/>
              <a:t>Demonstration of word2vec models: </a:t>
            </a:r>
            <a:r>
              <a:rPr lang="en-AU" sz="1400" dirty="0">
                <a:hlinkClick r:id="rId4"/>
              </a:rPr>
              <a:t>https://ronxin.github.io/wevi/</a:t>
            </a:r>
            <a:endParaRPr lang="en-AU" sz="1400" dirty="0"/>
          </a:p>
        </p:txBody>
      </p:sp>
    </p:spTree>
    <p:extLst>
      <p:ext uri="{BB962C8B-B14F-4D97-AF65-F5344CB8AC3E}">
        <p14:creationId xmlns:p14="http://schemas.microsoft.com/office/powerpoint/2010/main" val="1364939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From Word and Phrases to Sentence Representations</a:t>
            </a:r>
            <a:endParaRPr lang="en-AU" dirty="0"/>
          </a:p>
        </p:txBody>
      </p:sp>
      <p:sp>
        <p:nvSpPr>
          <p:cNvPr id="4" name="Text Placeholder 1"/>
          <p:cNvSpPr txBox="1">
            <a:spLocks/>
          </p:cNvSpPr>
          <p:nvPr/>
        </p:nvSpPr>
        <p:spPr>
          <a:xfrm>
            <a:off x="457200" y="1269006"/>
            <a:ext cx="8064500" cy="3456310"/>
          </a:xfrm>
          <a:prstGeom prst="rect">
            <a:avLst/>
          </a:prstGeom>
        </p:spPr>
        <p:txBody>
          <a:bodyPr vert="horz" lIns="121917" tIns="60958" rIns="121917" bIns="60958" rtlCol="0" anchor="ctr"/>
          <a:lstStyle>
            <a:defPPr>
              <a:defRPr lang="en-US"/>
            </a:defPPr>
            <a:lvl1pPr marL="0" algn="ctr" defTabSz="609585" rtl="0" eaLnBrk="1" latinLnBrk="0" hangingPunct="1">
              <a:defRPr sz="1200" kern="1200">
                <a:solidFill>
                  <a:schemeClr val="tx1">
                    <a:tint val="75000"/>
                  </a:schemeClr>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457200" lvl="1"/>
            <a:endParaRPr lang="en-AU" sz="1200" smtClean="0"/>
          </a:p>
          <a:p>
            <a:pPr marL="457200" lvl="1"/>
            <a:r>
              <a:rPr lang="en-AU" sz="1200" smtClean="0"/>
              <a:t>martial 		[ 0.12657, 0.61425, … , 0.86142]</a:t>
            </a:r>
          </a:p>
          <a:p>
            <a:pPr marL="457200" lvl="1"/>
            <a:r>
              <a:rPr lang="en-AU" sz="1200" smtClean="0"/>
              <a:t>art  			[ 0.71089, 0.21725, … , 0.39198]</a:t>
            </a:r>
          </a:p>
          <a:p>
            <a:pPr marL="457200" lvl="1"/>
            <a:r>
              <a:rPr lang="en-AU" sz="1200" smtClean="0"/>
              <a:t>martial art  		[ 0.46352, 0.48576, … , 0.09812]</a:t>
            </a:r>
          </a:p>
          <a:p>
            <a:pPr marL="457200" lvl="1"/>
            <a:r>
              <a:rPr lang="en-AU" sz="1200" smtClean="0"/>
              <a:t>I am learning martial arts	[ 0.23242, 0.09824, … , 0.97242]</a:t>
            </a:r>
          </a:p>
          <a:p>
            <a:pPr marL="457200" lvl="1"/>
            <a:r>
              <a:rPr lang="en-AU" sz="1200" smtClean="0"/>
              <a:t>I am in kongfu training	[ 0.21141, 0.08576, … , 0.99812]</a:t>
            </a:r>
          </a:p>
          <a:p>
            <a:endParaRPr lang="en-AU" sz="2400" smtClean="0"/>
          </a:p>
          <a:p>
            <a:endParaRPr lang="en-AU" sz="2400" smtClean="0"/>
          </a:p>
          <a:p>
            <a:endParaRPr lang="en-AU" sz="2400" smtClean="0"/>
          </a:p>
          <a:p>
            <a:endParaRPr lang="en-AU" sz="2400" smtClean="0"/>
          </a:p>
          <a:p>
            <a:endParaRPr lang="en-AU" sz="2400" smtClean="0"/>
          </a:p>
          <a:p>
            <a:endParaRPr lang="en-AU" sz="2400" dirty="0" smtClean="0"/>
          </a:p>
        </p:txBody>
      </p:sp>
      <p:cxnSp>
        <p:nvCxnSpPr>
          <p:cNvPr id="5" name="Straight Connector 4"/>
          <p:cNvCxnSpPr/>
          <p:nvPr/>
        </p:nvCxnSpPr>
        <p:spPr>
          <a:xfrm>
            <a:off x="827584" y="4538024"/>
            <a:ext cx="6984776"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flipV="1">
            <a:off x="971600" y="2917844"/>
            <a:ext cx="8384" cy="178848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331641" y="3234911"/>
            <a:ext cx="902811" cy="369332"/>
          </a:xfrm>
          <a:prstGeom prst="rect">
            <a:avLst/>
          </a:prstGeom>
          <a:noFill/>
        </p:spPr>
        <p:txBody>
          <a:bodyPr wrap="none" rtlCol="0">
            <a:spAutoFit/>
          </a:bodyPr>
          <a:lstStyle/>
          <a:p>
            <a:r>
              <a:rPr lang="en-US" dirty="0" smtClean="0"/>
              <a:t>military</a:t>
            </a:r>
            <a:endParaRPr lang="en-US" dirty="0"/>
          </a:p>
        </p:txBody>
      </p:sp>
      <p:sp>
        <p:nvSpPr>
          <p:cNvPr id="8" name="TextBox 7"/>
          <p:cNvSpPr txBox="1"/>
          <p:nvPr/>
        </p:nvSpPr>
        <p:spPr>
          <a:xfrm>
            <a:off x="1691680" y="3396929"/>
            <a:ext cx="853945" cy="369332"/>
          </a:xfrm>
          <a:prstGeom prst="rect">
            <a:avLst/>
          </a:prstGeom>
          <a:noFill/>
        </p:spPr>
        <p:txBody>
          <a:bodyPr wrap="none" rtlCol="0">
            <a:spAutoFit/>
          </a:bodyPr>
          <a:lstStyle/>
          <a:p>
            <a:r>
              <a:rPr lang="en-US" dirty="0" smtClean="0">
                <a:solidFill>
                  <a:schemeClr val="accent4">
                    <a:lumMod val="75000"/>
                  </a:schemeClr>
                </a:solidFill>
              </a:rPr>
              <a:t>martial</a:t>
            </a:r>
            <a:endParaRPr lang="en-US" dirty="0">
              <a:solidFill>
                <a:schemeClr val="accent4">
                  <a:lumMod val="75000"/>
                </a:schemeClr>
              </a:solidFill>
            </a:endParaRPr>
          </a:p>
        </p:txBody>
      </p:sp>
      <p:sp>
        <p:nvSpPr>
          <p:cNvPr id="9" name="TextBox 8"/>
          <p:cNvSpPr txBox="1"/>
          <p:nvPr/>
        </p:nvSpPr>
        <p:spPr>
          <a:xfrm>
            <a:off x="4932041" y="3828977"/>
            <a:ext cx="832980" cy="369332"/>
          </a:xfrm>
          <a:prstGeom prst="rect">
            <a:avLst/>
          </a:prstGeom>
          <a:noFill/>
        </p:spPr>
        <p:txBody>
          <a:bodyPr wrap="none" rtlCol="0">
            <a:spAutoFit/>
          </a:bodyPr>
          <a:lstStyle/>
          <a:p>
            <a:r>
              <a:rPr lang="en-US" dirty="0" err="1" smtClean="0"/>
              <a:t>kongfu</a:t>
            </a:r>
            <a:endParaRPr lang="en-US" dirty="0"/>
          </a:p>
        </p:txBody>
      </p:sp>
      <p:sp>
        <p:nvSpPr>
          <p:cNvPr id="10" name="TextBox 9"/>
          <p:cNvSpPr txBox="1"/>
          <p:nvPr/>
        </p:nvSpPr>
        <p:spPr>
          <a:xfrm>
            <a:off x="5436096" y="3612953"/>
            <a:ext cx="1174495" cy="369332"/>
          </a:xfrm>
          <a:prstGeom prst="rect">
            <a:avLst/>
          </a:prstGeom>
          <a:noFill/>
        </p:spPr>
        <p:txBody>
          <a:bodyPr wrap="none" rtlCol="0">
            <a:spAutoFit/>
          </a:bodyPr>
          <a:lstStyle/>
          <a:p>
            <a:r>
              <a:rPr lang="en-US" dirty="0" smtClean="0">
                <a:solidFill>
                  <a:srgbClr val="AF2515"/>
                </a:solidFill>
              </a:rPr>
              <a:t>martial art</a:t>
            </a:r>
            <a:endParaRPr lang="en-US" dirty="0">
              <a:solidFill>
                <a:srgbClr val="AF2515"/>
              </a:solidFill>
            </a:endParaRPr>
          </a:p>
        </p:txBody>
      </p:sp>
      <p:sp>
        <p:nvSpPr>
          <p:cNvPr id="11" name="TextBox 10"/>
          <p:cNvSpPr txBox="1"/>
          <p:nvPr/>
        </p:nvSpPr>
        <p:spPr>
          <a:xfrm>
            <a:off x="5580112" y="3990995"/>
            <a:ext cx="1278528" cy="369332"/>
          </a:xfrm>
          <a:prstGeom prst="rect">
            <a:avLst/>
          </a:prstGeom>
          <a:noFill/>
        </p:spPr>
        <p:txBody>
          <a:bodyPr wrap="none" rtlCol="0">
            <a:spAutoFit/>
          </a:bodyPr>
          <a:lstStyle/>
          <a:p>
            <a:r>
              <a:rPr lang="en-US" dirty="0"/>
              <a:t>Taekwondo</a:t>
            </a:r>
          </a:p>
        </p:txBody>
      </p:sp>
      <p:sp>
        <p:nvSpPr>
          <p:cNvPr id="12" name="TextBox 11"/>
          <p:cNvSpPr txBox="1"/>
          <p:nvPr/>
        </p:nvSpPr>
        <p:spPr>
          <a:xfrm>
            <a:off x="3203848" y="3882983"/>
            <a:ext cx="453970" cy="369332"/>
          </a:xfrm>
          <a:prstGeom prst="rect">
            <a:avLst/>
          </a:prstGeom>
          <a:noFill/>
        </p:spPr>
        <p:txBody>
          <a:bodyPr wrap="none" rtlCol="0">
            <a:spAutoFit/>
          </a:bodyPr>
          <a:lstStyle/>
          <a:p>
            <a:r>
              <a:rPr lang="en-US" dirty="0" smtClean="0">
                <a:solidFill>
                  <a:srgbClr val="AF2515"/>
                </a:solidFill>
              </a:rPr>
              <a:t>art</a:t>
            </a:r>
            <a:endParaRPr lang="en-US" dirty="0">
              <a:solidFill>
                <a:srgbClr val="AF2515"/>
              </a:solidFill>
            </a:endParaRPr>
          </a:p>
        </p:txBody>
      </p:sp>
      <p:sp>
        <p:nvSpPr>
          <p:cNvPr id="13" name="TextBox 12"/>
          <p:cNvSpPr txBox="1"/>
          <p:nvPr/>
        </p:nvSpPr>
        <p:spPr>
          <a:xfrm>
            <a:off x="3356248" y="3997283"/>
            <a:ext cx="621083" cy="369332"/>
          </a:xfrm>
          <a:prstGeom prst="rect">
            <a:avLst/>
          </a:prstGeom>
          <a:noFill/>
        </p:spPr>
        <p:txBody>
          <a:bodyPr wrap="none" rtlCol="0">
            <a:spAutoFit/>
          </a:bodyPr>
          <a:lstStyle/>
          <a:p>
            <a:r>
              <a:rPr lang="en-US" dirty="0" smtClean="0"/>
              <a:t>craft</a:t>
            </a:r>
            <a:endParaRPr lang="en-US" dirty="0"/>
          </a:p>
        </p:txBody>
      </p:sp>
      <p:sp>
        <p:nvSpPr>
          <p:cNvPr id="14" name="TextBox 13"/>
          <p:cNvSpPr txBox="1"/>
          <p:nvPr/>
        </p:nvSpPr>
        <p:spPr>
          <a:xfrm>
            <a:off x="3059832" y="4207019"/>
            <a:ext cx="1127382" cy="369332"/>
          </a:xfrm>
          <a:prstGeom prst="rect">
            <a:avLst/>
          </a:prstGeom>
          <a:noFill/>
        </p:spPr>
        <p:txBody>
          <a:bodyPr wrap="none" rtlCol="0">
            <a:spAutoFit/>
          </a:bodyPr>
          <a:lstStyle/>
          <a:p>
            <a:r>
              <a:rPr lang="en-US" dirty="0" smtClean="0"/>
              <a:t>technique</a:t>
            </a:r>
            <a:endParaRPr lang="en-US" dirty="0"/>
          </a:p>
        </p:txBody>
      </p:sp>
      <p:sp>
        <p:nvSpPr>
          <p:cNvPr id="15" name="TextBox 14"/>
          <p:cNvSpPr txBox="1"/>
          <p:nvPr/>
        </p:nvSpPr>
        <p:spPr>
          <a:xfrm>
            <a:off x="1115617" y="3079862"/>
            <a:ext cx="664590" cy="369332"/>
          </a:xfrm>
          <a:prstGeom prst="rect">
            <a:avLst/>
          </a:prstGeom>
          <a:noFill/>
        </p:spPr>
        <p:txBody>
          <a:bodyPr wrap="none" rtlCol="0">
            <a:spAutoFit/>
          </a:bodyPr>
          <a:lstStyle/>
          <a:p>
            <a:r>
              <a:rPr lang="en-US" dirty="0" smtClean="0"/>
              <a:t>army</a:t>
            </a:r>
            <a:endParaRPr lang="en-US" dirty="0"/>
          </a:p>
        </p:txBody>
      </p:sp>
      <p:sp>
        <p:nvSpPr>
          <p:cNvPr id="16" name="TextBox 15"/>
          <p:cNvSpPr txBox="1"/>
          <p:nvPr/>
        </p:nvSpPr>
        <p:spPr>
          <a:xfrm>
            <a:off x="4283968" y="2924132"/>
            <a:ext cx="2537511" cy="369332"/>
          </a:xfrm>
          <a:prstGeom prst="rect">
            <a:avLst/>
          </a:prstGeom>
          <a:noFill/>
        </p:spPr>
        <p:txBody>
          <a:bodyPr wrap="none" rtlCol="0">
            <a:spAutoFit/>
          </a:bodyPr>
          <a:lstStyle/>
          <a:p>
            <a:r>
              <a:rPr lang="en-US" dirty="0" smtClean="0"/>
              <a:t>I am learning martial arts</a:t>
            </a:r>
            <a:endParaRPr lang="en-US" dirty="0"/>
          </a:p>
        </p:txBody>
      </p:sp>
      <p:sp>
        <p:nvSpPr>
          <p:cNvPr id="17" name="TextBox 16"/>
          <p:cNvSpPr txBox="1"/>
          <p:nvPr/>
        </p:nvSpPr>
        <p:spPr>
          <a:xfrm>
            <a:off x="4572001" y="2816120"/>
            <a:ext cx="2294619" cy="369332"/>
          </a:xfrm>
          <a:prstGeom prst="rect">
            <a:avLst/>
          </a:prstGeom>
          <a:noFill/>
        </p:spPr>
        <p:txBody>
          <a:bodyPr wrap="none" rtlCol="0">
            <a:spAutoFit/>
          </a:bodyPr>
          <a:lstStyle/>
          <a:p>
            <a:r>
              <a:rPr lang="en-US" dirty="0" smtClean="0">
                <a:solidFill>
                  <a:srgbClr val="AF2515"/>
                </a:solidFill>
              </a:rPr>
              <a:t>I am in </a:t>
            </a:r>
            <a:r>
              <a:rPr lang="en-US" dirty="0" err="1" smtClean="0">
                <a:solidFill>
                  <a:srgbClr val="AF2515"/>
                </a:solidFill>
              </a:rPr>
              <a:t>kongfu</a:t>
            </a:r>
            <a:r>
              <a:rPr lang="en-US" dirty="0" smtClean="0">
                <a:solidFill>
                  <a:srgbClr val="AF2515"/>
                </a:solidFill>
              </a:rPr>
              <a:t> training</a:t>
            </a:r>
            <a:endParaRPr lang="en-US" dirty="0">
              <a:solidFill>
                <a:srgbClr val="AF2515"/>
              </a:solidFill>
            </a:endParaRPr>
          </a:p>
        </p:txBody>
      </p:sp>
    </p:spTree>
    <p:extLst>
      <p:ext uri="{BB962C8B-B14F-4D97-AF65-F5344CB8AC3E}">
        <p14:creationId xmlns:p14="http://schemas.microsoft.com/office/powerpoint/2010/main" val="575406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Holistic Approach</a:t>
            </a:r>
            <a:endParaRPr lang="en-AU" dirty="0"/>
          </a:p>
        </p:txBody>
      </p:sp>
      <p:sp>
        <p:nvSpPr>
          <p:cNvPr id="3" name="Content Placeholder 2"/>
          <p:cNvSpPr>
            <a:spLocks noGrp="1"/>
          </p:cNvSpPr>
          <p:nvPr>
            <p:ph idx="1"/>
          </p:nvPr>
        </p:nvSpPr>
        <p:spPr>
          <a:xfrm>
            <a:off x="457200" y="1200151"/>
            <a:ext cx="8229600" cy="3622106"/>
          </a:xfrm>
        </p:spPr>
        <p:txBody>
          <a:bodyPr>
            <a:normAutofit fontScale="85000" lnSpcReduction="20000"/>
          </a:bodyPr>
          <a:lstStyle/>
          <a:p>
            <a:pPr marL="342900" indent="-342900"/>
            <a:r>
              <a:rPr lang="en-AU" sz="2000" dirty="0"/>
              <a:t>Treating phrases in the same way as individual words by using a pre-identified phrase list (</a:t>
            </a:r>
            <a:r>
              <a:rPr lang="en-AU" sz="2000" dirty="0" err="1"/>
              <a:t>Mikolov</a:t>
            </a:r>
            <a:r>
              <a:rPr lang="en-AU" sz="2000" dirty="0"/>
              <a:t> et al. 2013) .</a:t>
            </a:r>
          </a:p>
          <a:p>
            <a:pPr marL="342900" indent="-342900"/>
            <a:r>
              <a:rPr lang="en-AU" sz="2000" dirty="0"/>
              <a:t>Using word2vec to train both word and phrase </a:t>
            </a:r>
            <a:r>
              <a:rPr lang="en-AU" sz="2000" dirty="0" err="1"/>
              <a:t>embeddings</a:t>
            </a:r>
            <a:r>
              <a:rPr lang="en-AU" sz="2000" dirty="0"/>
              <a:t>, achieved 72% accuracy on phrase analogy tests.</a:t>
            </a:r>
          </a:p>
          <a:p>
            <a:pPr marL="1085850" lvl="1" indent="-342900">
              <a:buFont typeface="Arial"/>
              <a:buChar char="•"/>
            </a:pPr>
            <a:endParaRPr lang="en-AU" sz="2000" dirty="0"/>
          </a:p>
          <a:p>
            <a:pPr marL="342900" indent="-342900"/>
            <a:endParaRPr lang="en-AU" sz="2000" dirty="0"/>
          </a:p>
          <a:p>
            <a:endParaRPr lang="en-AU" sz="2400" b="1" dirty="0"/>
          </a:p>
          <a:p>
            <a:endParaRPr lang="en-AU" sz="2000" b="1" dirty="0"/>
          </a:p>
          <a:p>
            <a:endParaRPr lang="en-AU" sz="2000" b="1" dirty="0"/>
          </a:p>
          <a:p>
            <a:endParaRPr lang="en-AU" sz="2000" b="1" dirty="0"/>
          </a:p>
          <a:p>
            <a:pPr marL="0" indent="0">
              <a:buNone/>
            </a:pPr>
            <a:endParaRPr lang="en-AU" sz="2000" b="1" dirty="0" smtClean="0"/>
          </a:p>
          <a:p>
            <a:pPr marL="0" indent="0">
              <a:buNone/>
            </a:pPr>
            <a:r>
              <a:rPr lang="en-AU" sz="2000" b="1" dirty="0" smtClean="0"/>
              <a:t>Problem</a:t>
            </a:r>
            <a:r>
              <a:rPr lang="en-AU" sz="2000" dirty="0"/>
              <a:t>:</a:t>
            </a:r>
          </a:p>
          <a:p>
            <a:pPr marL="342900" indent="-342900"/>
            <a:r>
              <a:rPr lang="en-AU" sz="2000" dirty="0"/>
              <a:t>Suffering from data sparsity, not generating phrases that are not in the pre-identified list or not occur in the training set</a:t>
            </a:r>
            <a:r>
              <a:rPr lang="en-AU" sz="2000" dirty="0" smtClean="0"/>
              <a:t>.</a:t>
            </a:r>
            <a:endParaRPr lang="en-AU" sz="2000" dirty="0"/>
          </a:p>
        </p:txBody>
      </p:sp>
      <p:pic>
        <p:nvPicPr>
          <p:cNvPr id="4" name="Picture 3"/>
          <p:cNvPicPr>
            <a:picLocks noChangeAspect="1"/>
          </p:cNvPicPr>
          <p:nvPr/>
        </p:nvPicPr>
        <p:blipFill>
          <a:blip r:embed="rId2"/>
          <a:stretch>
            <a:fillRect/>
          </a:stretch>
        </p:blipFill>
        <p:spPr>
          <a:xfrm>
            <a:off x="2159732" y="2215637"/>
            <a:ext cx="4824536" cy="1695953"/>
          </a:xfrm>
          <a:prstGeom prst="rect">
            <a:avLst/>
          </a:prstGeom>
        </p:spPr>
      </p:pic>
    </p:spTree>
    <p:extLst>
      <p:ext uri="{BB962C8B-B14F-4D97-AF65-F5344CB8AC3E}">
        <p14:creationId xmlns:p14="http://schemas.microsoft.com/office/powerpoint/2010/main" val="4255822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12.0 </a:t>
            </a:r>
            <a:r>
              <a:rPr lang="en-US" dirty="0"/>
              <a:t>Overview</a:t>
            </a:r>
          </a:p>
        </p:txBody>
      </p:sp>
    </p:spTree>
    <p:extLst>
      <p:ext uri="{BB962C8B-B14F-4D97-AF65-F5344CB8AC3E}">
        <p14:creationId xmlns:p14="http://schemas.microsoft.com/office/powerpoint/2010/main" val="20433957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12.3 Topic </a:t>
            </a:r>
            <a:r>
              <a:rPr lang="en-US" dirty="0" err="1" smtClean="0"/>
              <a:t>Modelling</a:t>
            </a:r>
            <a:endParaRPr lang="en-US" dirty="0"/>
          </a:p>
        </p:txBody>
      </p:sp>
    </p:spTree>
    <p:extLst>
      <p:ext uri="{BB962C8B-B14F-4D97-AF65-F5344CB8AC3E}">
        <p14:creationId xmlns:p14="http://schemas.microsoft.com/office/powerpoint/2010/main" val="2249409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15556"/>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 technique that 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 </a:t>
            </a:r>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463176" y="4414714"/>
            <a:ext cx="8426824" cy="276999"/>
          </a:xfrm>
          <a:prstGeom prst="rect">
            <a:avLst/>
          </a:prstGeom>
        </p:spPr>
        <p:txBody>
          <a:bodyPr wrap="square">
            <a:spAutoFit/>
          </a:bodyPr>
          <a:lstStyle/>
          <a:p>
            <a:r>
              <a:rPr lang="en-AU" sz="1200" dirty="0">
                <a:hlinkClick r:id="rId3"/>
              </a:rPr>
              <a:t>https://www.quora.com/What-is-the-best-way-to-explain-topic-modeling-to-a-</a:t>
            </a:r>
            <a:r>
              <a:rPr lang="en-AU" sz="1200" dirty="0" smtClean="0">
                <a:hlinkClick r:id="rId3"/>
              </a:rPr>
              <a:t>layman</a:t>
            </a:r>
            <a:r>
              <a:rPr lang="en-AU" sz="1200" dirty="0" smtClean="0"/>
              <a:t> </a:t>
            </a:r>
            <a:endParaRPr lang="en-AU" sz="1200" dirty="0"/>
          </a:p>
        </p:txBody>
      </p:sp>
      <p:sp>
        <p:nvSpPr>
          <p:cNvPr id="13" name="Text Placeholder 4"/>
          <p:cNvSpPr>
            <a:spLocks noGrp="1"/>
          </p:cNvSpPr>
          <p:nvPr>
            <p:ph type="body" sz="quarter" idx="13"/>
          </p:nvPr>
        </p:nvSpPr>
        <p:spPr/>
        <p:txBody>
          <a:bodyPr/>
          <a:lstStyle/>
          <a:p>
            <a:r>
              <a:rPr lang="en-US" dirty="0" err="1"/>
              <a:t>Dr</a:t>
            </a:r>
            <a:r>
              <a:rPr lang="en-US" dirty="0"/>
              <a:t> Wei Liu, UWA</a:t>
            </a:r>
          </a:p>
        </p:txBody>
      </p:sp>
    </p:spTree>
    <p:extLst>
      <p:ext uri="{BB962C8B-B14F-4D97-AF65-F5344CB8AC3E}">
        <p14:creationId xmlns:p14="http://schemas.microsoft.com/office/powerpoint/2010/main" val="15639464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smtClean="0"/>
              <a:t>LDA </a:t>
            </a:r>
            <a:r>
              <a:rPr lang="en-AU" dirty="0"/>
              <a:t>defines each topic as a bag of words, and you have to label the topics as you deem fit.</a:t>
            </a:r>
          </a:p>
          <a:p>
            <a:endParaRPr lang="en-US" dirty="0"/>
          </a:p>
          <a:p>
            <a:pPr marL="457200" indent="-457200">
              <a:buFont typeface="+mj-lt"/>
              <a:buAutoNum type="arabicPeriod"/>
            </a:pPr>
            <a:r>
              <a:rPr lang="en-AU" dirty="0"/>
              <a:t>We can infer the content spread of each sentence by a word count: </a:t>
            </a:r>
            <a:r>
              <a:rPr lang="en-AU" b="1" dirty="0"/>
              <a:t>Sentence 1</a:t>
            </a:r>
            <a:r>
              <a:rPr lang="en-AU" dirty="0"/>
              <a:t>: 100% Topic F </a:t>
            </a:r>
            <a:r>
              <a:rPr lang="en-AU" b="1" dirty="0"/>
              <a:t>Sentence 2</a:t>
            </a:r>
            <a:r>
              <a:rPr lang="en-AU" dirty="0"/>
              <a:t>: 100% Topic P </a:t>
            </a:r>
            <a:r>
              <a:rPr lang="en-AU" b="1" dirty="0"/>
              <a:t>Sentence 3</a:t>
            </a:r>
            <a:r>
              <a:rPr lang="en-AU" dirty="0"/>
              <a:t>: 33% Topic P and 67% Topic F</a:t>
            </a:r>
          </a:p>
          <a:p>
            <a:pPr marL="457200" indent="-457200">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1249965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3 Steps</a:t>
            </a:r>
          </a:p>
          <a:p>
            <a:pPr marL="0" indent="0">
              <a:buNone/>
            </a:pPr>
            <a:endParaRPr lang="en-AU" dirty="0" smtClean="0"/>
          </a:p>
          <a:p>
            <a:pPr marL="0" indent="0">
              <a:buNone/>
            </a:pPr>
            <a:r>
              <a:rPr lang="en-AU" dirty="0" smtClean="0"/>
              <a:t>LDA </a:t>
            </a:r>
            <a:r>
              <a:rPr lang="en-AU" dirty="0"/>
              <a:t>defines each topic as a bag of words, and you have to label the topics as you deem fit</a:t>
            </a:r>
            <a:r>
              <a:rPr lang="en-AU" dirty="0" smtClean="0"/>
              <a:t>.</a:t>
            </a:r>
          </a:p>
          <a:p>
            <a:pPr marL="0" indent="0">
              <a:buNone/>
            </a:pPr>
            <a:endParaRPr lang="en-AU"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a:t>topic 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558920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a:t>
            </a:r>
            <a:r>
              <a:rPr lang="en-AU" b="1" dirty="0" smtClean="0">
                <a:solidFill>
                  <a:srgbClr val="A40F6C"/>
                </a:solidFill>
              </a:rPr>
              <a:t>refinement</a:t>
            </a:r>
          </a:p>
          <a:p>
            <a:pPr marL="0" indent="0">
              <a:buNone/>
            </a:pPr>
            <a:endParaRPr lang="en-AU" dirty="0" smtClean="0"/>
          </a:p>
          <a:p>
            <a:r>
              <a:rPr lang="en-AU" dirty="0" smtClean="0"/>
              <a:t>The </a:t>
            </a:r>
            <a:r>
              <a:rPr lang="en-AU" dirty="0"/>
              <a:t>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p>
          <a:p>
            <a:endParaRPr lang="en-AU" dirty="0"/>
          </a:p>
        </p:txBody>
      </p:sp>
      <p:pic>
        <p:nvPicPr>
          <p:cNvPr id="6" name="Picture 2" descr="https://qph.fs.quoracdn.net/main-qimg-a9c1f89a1362ea30a6c5ea411991798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5733" y="2794000"/>
            <a:ext cx="2848736" cy="103266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56283" y="2794000"/>
            <a:ext cx="2829228" cy="10326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56283" y="3964704"/>
            <a:ext cx="2857899" cy="103598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25733" y="3957560"/>
            <a:ext cx="2857899" cy="1043133"/>
          </a:xfrm>
          <a:prstGeom prst="rect">
            <a:avLst/>
          </a:prstGeom>
        </p:spPr>
      </p:pic>
    </p:spTree>
    <p:extLst>
      <p:ext uri="{BB962C8B-B14F-4D97-AF65-F5344CB8AC3E}">
        <p14:creationId xmlns:p14="http://schemas.microsoft.com/office/powerpoint/2010/main" val="364162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 Real-world applications</a:t>
            </a:r>
            <a:endParaRPr lang="en-US" dirty="0"/>
          </a:p>
        </p:txBody>
      </p:sp>
    </p:spTree>
    <p:extLst>
      <p:ext uri="{BB962C8B-B14F-4D97-AF65-F5344CB8AC3E}">
        <p14:creationId xmlns:p14="http://schemas.microsoft.com/office/powerpoint/2010/main" val="2897062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12.4.1 News article analysis</a:t>
            </a:r>
            <a:endParaRPr lang="en-US" dirty="0"/>
          </a:p>
        </p:txBody>
      </p:sp>
    </p:spTree>
    <p:extLst>
      <p:ext uri="{BB962C8B-B14F-4D97-AF65-F5344CB8AC3E}">
        <p14:creationId xmlns:p14="http://schemas.microsoft.com/office/powerpoint/2010/main" val="2143114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News Topic </a:t>
            </a:r>
            <a:r>
              <a:rPr lang="en-AU" b="1" dirty="0" smtClean="0">
                <a:solidFill>
                  <a:srgbClr val="A40F6C"/>
                </a:solidFill>
              </a:rPr>
              <a:t>Evolution</a:t>
            </a:r>
          </a:p>
        </p:txBody>
      </p:sp>
      <p:pic>
        <p:nvPicPr>
          <p:cNvPr id="12" name="Picture 11"/>
          <p:cNvPicPr>
            <a:picLocks noChangeAspect="1"/>
          </p:cNvPicPr>
          <p:nvPr/>
        </p:nvPicPr>
        <p:blipFill>
          <a:blip r:embed="rId3"/>
          <a:stretch>
            <a:fillRect/>
          </a:stretch>
        </p:blipFill>
        <p:spPr>
          <a:xfrm>
            <a:off x="564775" y="1526689"/>
            <a:ext cx="5747125" cy="3187794"/>
          </a:xfrm>
          <a:prstGeom prst="rect">
            <a:avLst/>
          </a:prstGeom>
        </p:spPr>
      </p:pic>
      <p:pic>
        <p:nvPicPr>
          <p:cNvPr id="13" name="Picture 12" descr="127635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1830" y="4111748"/>
            <a:ext cx="1039211" cy="888945"/>
          </a:xfrm>
          <a:prstGeom prst="rect">
            <a:avLst/>
          </a:prstGeom>
        </p:spPr>
      </p:pic>
      <p:sp>
        <p:nvSpPr>
          <p:cNvPr id="2" name="Rectangle 1"/>
          <p:cNvSpPr/>
          <p:nvPr/>
        </p:nvSpPr>
        <p:spPr>
          <a:xfrm>
            <a:off x="1605618" y="4714483"/>
            <a:ext cx="6134100" cy="307777"/>
          </a:xfrm>
          <a:prstGeom prst="rect">
            <a:avLst/>
          </a:prstGeom>
        </p:spPr>
        <p:txBody>
          <a:bodyPr wrap="square">
            <a:spAutoFit/>
          </a:bodyPr>
          <a:lstStyle/>
          <a:p>
            <a:r>
              <a:rPr lang="en-US" sz="1400" u="sng" dirty="0" err="1">
                <a:solidFill>
                  <a:srgbClr val="000000"/>
                </a:solidFill>
              </a:rPr>
              <a:t>Majigsuren</a:t>
            </a:r>
            <a:r>
              <a:rPr lang="en-US" sz="1400" u="sng" dirty="0">
                <a:solidFill>
                  <a:srgbClr val="000000"/>
                </a:solidFill>
              </a:rPr>
              <a:t> </a:t>
            </a:r>
            <a:r>
              <a:rPr lang="en-US" sz="1400" u="sng" dirty="0" err="1">
                <a:solidFill>
                  <a:srgbClr val="000000"/>
                </a:solidFill>
              </a:rPr>
              <a:t>Enkhsaikhan</a:t>
            </a:r>
            <a:r>
              <a:rPr lang="en-US" sz="1400" dirty="0">
                <a:solidFill>
                  <a:srgbClr val="000000"/>
                </a:solidFill>
              </a:rPr>
              <a:t>, Wilson Wong, Wei Liu, and Mark Reynolds, 2007</a:t>
            </a:r>
          </a:p>
        </p:txBody>
      </p:sp>
    </p:spTree>
    <p:extLst>
      <p:ext uri="{BB962C8B-B14F-4D97-AF65-F5344CB8AC3E}">
        <p14:creationId xmlns:p14="http://schemas.microsoft.com/office/powerpoint/2010/main" val="3913192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September 2006</a:t>
            </a:r>
          </a:p>
        </p:txBody>
      </p:sp>
      <p:pic>
        <p:nvPicPr>
          <p:cNvPr id="11" name="Content Placeholder 3"/>
          <p:cNvPicPr>
            <a:picLocks noChangeAspect="1"/>
          </p:cNvPicPr>
          <p:nvPr/>
        </p:nvPicPr>
        <p:blipFill>
          <a:blip r:embed="rId3" cstate="screen">
            <a:extLst>
              <a:ext uri="{28A0092B-C50C-407E-A947-70E740481C1C}">
                <a14:useLocalDpi xmlns:a14="http://schemas.microsoft.com/office/drawing/2010/main"/>
              </a:ext>
            </a:extLst>
          </a:blip>
          <a:srcRect l="1244" r="1244"/>
          <a:stretch>
            <a:fillRect/>
          </a:stretch>
        </p:blipFill>
        <p:spPr>
          <a:xfrm>
            <a:off x="564775" y="1612035"/>
            <a:ext cx="7569200" cy="3122076"/>
          </a:xfrm>
          <a:prstGeom prst="rect">
            <a:avLst/>
          </a:prstGeom>
        </p:spPr>
      </p:pic>
    </p:spTree>
    <p:extLst>
      <p:ext uri="{BB962C8B-B14F-4D97-AF65-F5344CB8AC3E}">
        <p14:creationId xmlns:p14="http://schemas.microsoft.com/office/powerpoint/2010/main" val="825530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December 2006</a:t>
            </a:r>
          </a:p>
        </p:txBody>
      </p:sp>
      <p:pic>
        <p:nvPicPr>
          <p:cNvPr id="9" name="Picture 8"/>
          <p:cNvPicPr>
            <a:picLocks noChangeAspect="1"/>
          </p:cNvPicPr>
          <p:nvPr/>
        </p:nvPicPr>
        <p:blipFill>
          <a:blip r:embed="rId3"/>
          <a:stretch>
            <a:fillRect/>
          </a:stretch>
        </p:blipFill>
        <p:spPr>
          <a:xfrm>
            <a:off x="564775" y="1611427"/>
            <a:ext cx="7213601" cy="3209065"/>
          </a:xfrm>
          <a:prstGeom prst="rect">
            <a:avLst/>
          </a:prstGeom>
        </p:spPr>
      </p:pic>
    </p:spTree>
    <p:extLst>
      <p:ext uri="{BB962C8B-B14F-4D97-AF65-F5344CB8AC3E}">
        <p14:creationId xmlns:p14="http://schemas.microsoft.com/office/powerpoint/2010/main" val="109049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AU" dirty="0"/>
              <a:t>Text Mining</a:t>
            </a:r>
          </a:p>
          <a:p>
            <a:r>
              <a:rPr lang="en-AU" dirty="0"/>
              <a:t>Word </a:t>
            </a:r>
            <a:r>
              <a:rPr lang="en-AU" dirty="0" err="1" smtClean="0"/>
              <a:t>Embeddings</a:t>
            </a:r>
            <a:endParaRPr lang="en-AU" dirty="0" smtClean="0"/>
          </a:p>
          <a:p>
            <a:r>
              <a:rPr lang="en-AU" dirty="0"/>
              <a:t>Topic </a:t>
            </a:r>
            <a:r>
              <a:rPr lang="en-AU" dirty="0" smtClean="0"/>
              <a:t>Modelling</a:t>
            </a:r>
            <a:endParaRPr lang="en-AU" dirty="0"/>
          </a:p>
          <a:p>
            <a:r>
              <a:rPr lang="en-AU" dirty="0" smtClean="0"/>
              <a:t>Information Extraction</a:t>
            </a:r>
          </a:p>
          <a:p>
            <a:r>
              <a:rPr lang="en-AU" dirty="0" smtClean="0">
                <a:solidFill>
                  <a:schemeClr val="bg1">
                    <a:lumMod val="75000"/>
                  </a:schemeClr>
                </a:solidFill>
              </a:rPr>
              <a:t>Sentiment </a:t>
            </a:r>
            <a:r>
              <a:rPr lang="en-AU" dirty="0">
                <a:solidFill>
                  <a:schemeClr val="bg1">
                    <a:lumMod val="75000"/>
                  </a:schemeClr>
                </a:solidFill>
              </a:rPr>
              <a:t>Detection</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1269410784"/>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9497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April 2007</a:t>
            </a:r>
          </a:p>
        </p:txBody>
      </p:sp>
      <p:pic>
        <p:nvPicPr>
          <p:cNvPr id="10" name="Picture 9"/>
          <p:cNvPicPr>
            <a:picLocks noChangeAspect="1"/>
          </p:cNvPicPr>
          <p:nvPr/>
        </p:nvPicPr>
        <p:blipFill>
          <a:blip r:embed="rId3"/>
          <a:stretch>
            <a:fillRect/>
          </a:stretch>
        </p:blipFill>
        <p:spPr>
          <a:xfrm>
            <a:off x="564774" y="1530664"/>
            <a:ext cx="7067925" cy="3203448"/>
          </a:xfrm>
          <a:prstGeom prst="rect">
            <a:avLst/>
          </a:prstGeom>
        </p:spPr>
      </p:pic>
    </p:spTree>
    <p:extLst>
      <p:ext uri="{BB962C8B-B14F-4D97-AF65-F5344CB8AC3E}">
        <p14:creationId xmlns:p14="http://schemas.microsoft.com/office/powerpoint/2010/main" val="1516660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Cluster evolution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1539126" y="1534365"/>
            <a:ext cx="5874125" cy="3224713"/>
          </a:xfrm>
          <a:prstGeom prst="rect">
            <a:avLst/>
          </a:prstGeom>
        </p:spPr>
      </p:pic>
    </p:spTree>
    <p:extLst>
      <p:ext uri="{BB962C8B-B14F-4D97-AF65-F5344CB8AC3E}">
        <p14:creationId xmlns:p14="http://schemas.microsoft.com/office/powerpoint/2010/main" val="4048789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Term </a:t>
            </a:r>
            <a:r>
              <a:rPr lang="en-AU" b="1" dirty="0" smtClean="0">
                <a:solidFill>
                  <a:srgbClr val="A40F6C"/>
                </a:solidFill>
              </a:rPr>
              <a:t>frequency </a:t>
            </a:r>
            <a:r>
              <a:rPr lang="en-AU" b="1" dirty="0">
                <a:solidFill>
                  <a:srgbClr val="A40F6C"/>
                </a:solidFill>
              </a:rPr>
              <a:t>distribution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564775" y="2106577"/>
            <a:ext cx="8430183" cy="2176498"/>
          </a:xfrm>
          <a:prstGeom prst="rect">
            <a:avLst/>
          </a:prstGeom>
        </p:spPr>
      </p:pic>
    </p:spTree>
    <p:extLst>
      <p:ext uri="{BB962C8B-B14F-4D97-AF65-F5344CB8AC3E}">
        <p14:creationId xmlns:p14="http://schemas.microsoft.com/office/powerpoint/2010/main" val="947856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a:t>12.4.2 Medical diagnosis tool</a:t>
            </a:r>
          </a:p>
        </p:txBody>
      </p:sp>
    </p:spTree>
    <p:extLst>
      <p:ext uri="{BB962C8B-B14F-4D97-AF65-F5344CB8AC3E}">
        <p14:creationId xmlns:p14="http://schemas.microsoft.com/office/powerpoint/2010/main" val="1693748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Mobile </a:t>
            </a:r>
            <a:r>
              <a:rPr lang="en-AU" b="1" dirty="0">
                <a:solidFill>
                  <a:srgbClr val="A40F6C"/>
                </a:solidFill>
              </a:rPr>
              <a:t>App for Medical Self Diagnosis</a:t>
            </a:r>
          </a:p>
          <a:p>
            <a:pPr marL="0" indent="0">
              <a:buNone/>
            </a:pPr>
            <a:endParaRPr lang="en-AU" b="1" dirty="0" smtClean="0">
              <a:solidFill>
                <a:srgbClr val="A40F6C"/>
              </a:solidFill>
            </a:endParaRPr>
          </a:p>
        </p:txBody>
      </p:sp>
      <p:grpSp>
        <p:nvGrpSpPr>
          <p:cNvPr id="12" name="Group 11"/>
          <p:cNvGrpSpPr/>
          <p:nvPr/>
        </p:nvGrpSpPr>
        <p:grpSpPr>
          <a:xfrm>
            <a:off x="564775" y="1235729"/>
            <a:ext cx="8383991" cy="3370567"/>
            <a:chOff x="935812" y="1924050"/>
            <a:chExt cx="11722913" cy="6556975"/>
          </a:xfrm>
        </p:grpSpPr>
        <p:sp>
          <p:nvSpPr>
            <p:cNvPr id="13" name="Can 12"/>
            <p:cNvSpPr/>
            <p:nvPr/>
          </p:nvSpPr>
          <p:spPr bwMode="auto">
            <a:xfrm>
              <a:off x="1317625" y="4013200"/>
              <a:ext cx="1296988"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4" name="TextBox 13"/>
            <p:cNvSpPr txBox="1"/>
            <p:nvPr/>
          </p:nvSpPr>
          <p:spPr>
            <a:xfrm>
              <a:off x="4630738" y="4300538"/>
              <a:ext cx="3167062" cy="1017853"/>
            </a:xfrm>
            <a:prstGeom prst="rect">
              <a:avLst/>
            </a:prstGeom>
            <a:solidFill>
              <a:schemeClr val="bg2">
                <a:lumMod val="40000"/>
                <a:lumOff val="60000"/>
              </a:schemeClr>
            </a:solidFill>
            <a:ln>
              <a:solidFill>
                <a:schemeClr val="tx1"/>
              </a:solidFill>
            </a:ln>
          </p:spPr>
          <p:txBody>
            <a:bodyPr>
              <a:spAutoFit/>
            </a:bodyPr>
            <a:lstStyle/>
            <a:p>
              <a:pPr algn="ctr">
                <a:defRPr/>
              </a:pPr>
              <a:r>
                <a:rPr lang="en-US" sz="1400" dirty="0"/>
                <a:t>Graph Construction Procedure</a:t>
              </a:r>
            </a:p>
          </p:txBody>
        </p:sp>
        <p:sp>
          <p:nvSpPr>
            <p:cNvPr id="15" name="TextBox 9"/>
            <p:cNvSpPr txBox="1">
              <a:spLocks noChangeArrowheads="1"/>
            </p:cNvSpPr>
            <p:nvPr/>
          </p:nvSpPr>
          <p:spPr bwMode="auto">
            <a:xfrm>
              <a:off x="935812" y="5434011"/>
              <a:ext cx="3221925" cy="1017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Input Data</a:t>
              </a:r>
            </a:p>
          </p:txBody>
        </p:sp>
        <p:sp>
          <p:nvSpPr>
            <p:cNvPr id="16" name="Can 15"/>
            <p:cNvSpPr/>
            <p:nvPr/>
          </p:nvSpPr>
          <p:spPr bwMode="auto">
            <a:xfrm>
              <a:off x="9815513" y="4013200"/>
              <a:ext cx="1295400"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7" name="TextBox 13"/>
            <p:cNvSpPr txBox="1">
              <a:spLocks noChangeArrowheads="1"/>
            </p:cNvSpPr>
            <p:nvPr/>
          </p:nvSpPr>
          <p:spPr bwMode="auto">
            <a:xfrm>
              <a:off x="8553450" y="5383506"/>
              <a:ext cx="4105275" cy="1017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Graph Database</a:t>
              </a:r>
            </a:p>
          </p:txBody>
        </p:sp>
        <p:sp>
          <p:nvSpPr>
            <p:cNvPr id="18" name="TextBox 17"/>
            <p:cNvSpPr txBox="1"/>
            <p:nvPr/>
          </p:nvSpPr>
          <p:spPr>
            <a:xfrm>
              <a:off x="8878888" y="7833324"/>
              <a:ext cx="3168649" cy="647701"/>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Machine Learning</a:t>
              </a:r>
            </a:p>
          </p:txBody>
        </p:sp>
        <p:sp>
          <p:nvSpPr>
            <p:cNvPr id="19" name="Line 23"/>
            <p:cNvSpPr>
              <a:spLocks noChangeShapeType="1"/>
            </p:cNvSpPr>
            <p:nvPr/>
          </p:nvSpPr>
          <p:spPr bwMode="auto">
            <a:xfrm rot="10800000" flipH="1" flipV="1">
              <a:off x="2614613" y="4732338"/>
              <a:ext cx="2016125" cy="0"/>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0" name="Line 23"/>
            <p:cNvSpPr>
              <a:spLocks noChangeShapeType="1"/>
            </p:cNvSpPr>
            <p:nvPr/>
          </p:nvSpPr>
          <p:spPr bwMode="auto">
            <a:xfrm rot="10800000" flipH="1" flipV="1">
              <a:off x="7797800" y="4732338"/>
              <a:ext cx="2017713" cy="0"/>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1" name="Line 23"/>
            <p:cNvSpPr>
              <a:spLocks noChangeShapeType="1"/>
            </p:cNvSpPr>
            <p:nvPr/>
          </p:nvSpPr>
          <p:spPr bwMode="auto">
            <a:xfrm rot="10800000" flipH="1" flipV="1">
              <a:off x="10606087" y="6418168"/>
              <a:ext cx="0" cy="1439864"/>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2" name="Line 23"/>
            <p:cNvSpPr>
              <a:spLocks noChangeShapeType="1"/>
            </p:cNvSpPr>
            <p:nvPr/>
          </p:nvSpPr>
          <p:spPr bwMode="auto">
            <a:xfrm rot="10800000" flipH="1">
              <a:off x="10247313" y="6344050"/>
              <a:ext cx="0" cy="1439864"/>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3" name="TextBox 22"/>
            <p:cNvSpPr txBox="1"/>
            <p:nvPr/>
          </p:nvSpPr>
          <p:spPr>
            <a:xfrm>
              <a:off x="8878888"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Mobile Application</a:t>
              </a:r>
            </a:p>
          </p:txBody>
        </p:sp>
        <p:sp>
          <p:nvSpPr>
            <p:cNvPr id="24" name="Line 23"/>
            <p:cNvSpPr>
              <a:spLocks noChangeShapeType="1"/>
            </p:cNvSpPr>
            <p:nvPr/>
          </p:nvSpPr>
          <p:spPr bwMode="auto">
            <a:xfrm rot="10800000" flipH="1" flipV="1">
              <a:off x="10606088" y="2573338"/>
              <a:ext cx="0" cy="1439862"/>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5" name="Line 23"/>
            <p:cNvSpPr>
              <a:spLocks noChangeShapeType="1"/>
            </p:cNvSpPr>
            <p:nvPr/>
          </p:nvSpPr>
          <p:spPr bwMode="auto">
            <a:xfrm rot="10800000" flipH="1">
              <a:off x="10247313" y="2573338"/>
              <a:ext cx="0" cy="1439862"/>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6" name="TextBox 25"/>
            <p:cNvSpPr txBox="1"/>
            <p:nvPr/>
          </p:nvSpPr>
          <p:spPr>
            <a:xfrm>
              <a:off x="5133975"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Visualisation</a:t>
              </a:r>
            </a:p>
          </p:txBody>
        </p:sp>
        <p:sp>
          <p:nvSpPr>
            <p:cNvPr id="27" name="Line 23"/>
            <p:cNvSpPr>
              <a:spLocks noChangeShapeType="1"/>
            </p:cNvSpPr>
            <p:nvPr/>
          </p:nvSpPr>
          <p:spPr bwMode="auto">
            <a:xfrm rot="10800000">
              <a:off x="8302625" y="2573338"/>
              <a:ext cx="1512888" cy="1655762"/>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8" name="Line 23"/>
            <p:cNvSpPr>
              <a:spLocks noChangeShapeType="1"/>
            </p:cNvSpPr>
            <p:nvPr/>
          </p:nvSpPr>
          <p:spPr bwMode="auto">
            <a:xfrm rot="10800000" flipH="1">
              <a:off x="8302625" y="2212975"/>
              <a:ext cx="576263" cy="0"/>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sp>
          <p:nvSpPr>
            <p:cNvPr id="29" name="Line 23"/>
            <p:cNvSpPr>
              <a:spLocks noChangeShapeType="1"/>
            </p:cNvSpPr>
            <p:nvPr/>
          </p:nvSpPr>
          <p:spPr bwMode="auto">
            <a:xfrm rot="10800000" flipH="1" flipV="1">
              <a:off x="7942560" y="8119271"/>
              <a:ext cx="936005" cy="0"/>
            </a:xfrm>
            <a:prstGeom prst="line">
              <a:avLst/>
            </a:prstGeom>
            <a:noFill/>
            <a:ln w="63500">
              <a:solidFill>
                <a:schemeClr val="accent1"/>
              </a:solidFill>
              <a:miter lim="800000"/>
              <a:headEnd/>
              <a:tailEnd type="triangle" w="med" len="med"/>
            </a:ln>
            <a:extLst>
              <a:ext uri="{909E8E84-426E-40dd-AFC4-6F175D3DCCD1}">
                <a14:hiddenFill xmlns:a14="http://schemas.microsoft.com/office/drawing/2010/main" xmlns="">
                  <a:noFill/>
                </a14:hiddenFill>
              </a:ext>
            </a:extLst>
          </p:spPr>
          <p:txBody>
            <a:bodyPr lIns="0" tIns="0" rIns="0" bIns="0"/>
            <a:lstStyle/>
            <a:p>
              <a:endParaRPr lang="en-US" sz="1200"/>
            </a:p>
          </p:txBody>
        </p:sp>
      </p:grpSp>
      <p:pic>
        <p:nvPicPr>
          <p:cNvPr id="31" name="Picture 30" descr="bowi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1916" y="3718659"/>
            <a:ext cx="835496" cy="749641"/>
          </a:xfrm>
          <a:prstGeom prst="rect">
            <a:avLst/>
          </a:prstGeom>
        </p:spPr>
      </p:pic>
      <p:pic>
        <p:nvPicPr>
          <p:cNvPr id="32" name="Picture 31" descr="harriso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3712004"/>
            <a:ext cx="834618" cy="756296"/>
          </a:xfrm>
          <a:prstGeom prst="rect">
            <a:avLst/>
          </a:prstGeom>
        </p:spPr>
      </p:pic>
      <p:sp>
        <p:nvSpPr>
          <p:cNvPr id="2" name="Rectangle 1"/>
          <p:cNvSpPr/>
          <p:nvPr/>
        </p:nvSpPr>
        <p:spPr>
          <a:xfrm>
            <a:off x="463176" y="4470090"/>
            <a:ext cx="6217024" cy="307777"/>
          </a:xfrm>
          <a:prstGeom prst="rect">
            <a:avLst/>
          </a:prstGeom>
        </p:spPr>
        <p:txBody>
          <a:bodyPr wrap="square">
            <a:spAutoFit/>
          </a:bodyPr>
          <a:lstStyle/>
          <a:p>
            <a:r>
              <a:rPr lang="en-US" sz="1400" dirty="0">
                <a:solidFill>
                  <a:schemeClr val="tx2"/>
                </a:solidFill>
              </a:rPr>
              <a:t>Wei Liu, </a:t>
            </a:r>
            <a:r>
              <a:rPr lang="en-US" sz="1400" u="sng" dirty="0">
                <a:solidFill>
                  <a:schemeClr val="tx2"/>
                </a:solidFill>
              </a:rPr>
              <a:t>Harrison Sweeney</a:t>
            </a:r>
            <a:r>
              <a:rPr lang="en-US" sz="1400" dirty="0">
                <a:solidFill>
                  <a:schemeClr val="tx2"/>
                </a:solidFill>
              </a:rPr>
              <a:t>, </a:t>
            </a:r>
            <a:r>
              <a:rPr lang="en-US" sz="1400" u="sng" dirty="0">
                <a:solidFill>
                  <a:schemeClr val="tx2"/>
                </a:solidFill>
              </a:rPr>
              <a:t>Bo Chung</a:t>
            </a:r>
            <a:r>
              <a:rPr lang="en-US" sz="1400" dirty="0">
                <a:solidFill>
                  <a:schemeClr val="tx2"/>
                </a:solidFill>
              </a:rPr>
              <a:t>, &amp; David Glance. (2014). </a:t>
            </a:r>
          </a:p>
        </p:txBody>
      </p:sp>
      <p:sp>
        <p:nvSpPr>
          <p:cNvPr id="33" name="TextBox 32"/>
          <p:cNvSpPr txBox="1"/>
          <p:nvPr/>
        </p:nvSpPr>
        <p:spPr>
          <a:xfrm>
            <a:off x="4139828" y="4221965"/>
            <a:ext cx="2218417" cy="338554"/>
          </a:xfrm>
          <a:prstGeom prst="rect">
            <a:avLst/>
          </a:prstGeom>
          <a:noFill/>
        </p:spPr>
        <p:txBody>
          <a:bodyPr wrap="square" rtlCol="0">
            <a:spAutoFit/>
          </a:bodyPr>
          <a:lstStyle/>
          <a:p>
            <a:r>
              <a:rPr lang="en-US" sz="1600" dirty="0" smtClean="0"/>
              <a:t>Additional Data</a:t>
            </a:r>
            <a:endParaRPr lang="en-US" sz="1600" dirty="0"/>
          </a:p>
        </p:txBody>
      </p:sp>
    </p:spTree>
    <p:extLst>
      <p:ext uri="{BB962C8B-B14F-4D97-AF65-F5344CB8AC3E}">
        <p14:creationId xmlns:p14="http://schemas.microsoft.com/office/powerpoint/2010/main" val="2236968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Graph Example 1 </a:t>
            </a:r>
            <a:endParaRPr lang="en-AU" b="1" dirty="0" smtClean="0">
              <a:solidFill>
                <a:srgbClr val="A40F6C"/>
              </a:solidFill>
            </a:endParaRPr>
          </a:p>
        </p:txBody>
      </p:sp>
      <p:pic>
        <p:nvPicPr>
          <p:cNvPr id="34" name="Content Placeholder 3" descr="screensh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60400" y="1744942"/>
            <a:ext cx="6908800" cy="2849680"/>
          </a:xfrm>
          <a:prstGeom prst="rect">
            <a:avLst/>
          </a:prstGeom>
        </p:spPr>
      </p:pic>
    </p:spTree>
    <p:extLst>
      <p:ext uri="{BB962C8B-B14F-4D97-AF65-F5344CB8AC3E}">
        <p14:creationId xmlns:p14="http://schemas.microsoft.com/office/powerpoint/2010/main" val="1768684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Expended Graph</a:t>
            </a:r>
            <a:endParaRPr lang="en-AU" b="1" dirty="0" smtClean="0">
              <a:solidFill>
                <a:srgbClr val="A40F6C"/>
              </a:solidFill>
            </a:endParaRPr>
          </a:p>
        </p:txBody>
      </p:sp>
      <p:pic>
        <p:nvPicPr>
          <p:cNvPr id="10" name="Content Placeholder 3" descr="screenshot2.png"/>
          <p:cNvPicPr>
            <a:picLocks noChangeAspect="1"/>
          </p:cNvPicPr>
          <p:nvPr/>
        </p:nvPicPr>
        <p:blipFill>
          <a:blip r:embed="rId3" cstate="screen">
            <a:extLst>
              <a:ext uri="{28A0092B-C50C-407E-A947-70E740481C1C}">
                <a14:useLocalDpi xmlns:a14="http://schemas.microsoft.com/office/drawing/2010/main"/>
              </a:ext>
            </a:extLst>
          </a:blip>
          <a:srcRect l="3399" r="3399"/>
          <a:stretch>
            <a:fillRect/>
          </a:stretch>
        </p:blipFill>
        <p:spPr>
          <a:xfrm>
            <a:off x="564774" y="1598267"/>
            <a:ext cx="7512425" cy="3098658"/>
          </a:xfrm>
          <a:prstGeom prst="rect">
            <a:avLst/>
          </a:prstGeom>
        </p:spPr>
      </p:pic>
    </p:spTree>
    <p:extLst>
      <p:ext uri="{BB962C8B-B14F-4D97-AF65-F5344CB8AC3E}">
        <p14:creationId xmlns:p14="http://schemas.microsoft.com/office/powerpoint/2010/main" val="3881534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Further Expansion</a:t>
            </a:r>
            <a:endParaRPr lang="en-AU" b="1" dirty="0" smtClean="0">
              <a:solidFill>
                <a:srgbClr val="A40F6C"/>
              </a:solidFill>
            </a:endParaRPr>
          </a:p>
        </p:txBody>
      </p:sp>
      <p:pic>
        <p:nvPicPr>
          <p:cNvPr id="9" name="Content Placeholder 3" descr="screenshot3.png"/>
          <p:cNvPicPr>
            <a:picLocks noChangeAspect="1"/>
          </p:cNvPicPr>
          <p:nvPr/>
        </p:nvPicPr>
        <p:blipFill>
          <a:blip r:embed="rId3" cstate="screen">
            <a:extLst>
              <a:ext uri="{28A0092B-C50C-407E-A947-70E740481C1C}">
                <a14:useLocalDpi xmlns:a14="http://schemas.microsoft.com/office/drawing/2010/main"/>
              </a:ext>
            </a:extLst>
          </a:blip>
          <a:srcRect l="4071" r="4071"/>
          <a:stretch>
            <a:fillRect/>
          </a:stretch>
        </p:blipFill>
        <p:spPr>
          <a:xfrm>
            <a:off x="564775" y="1642048"/>
            <a:ext cx="7672670" cy="3164754"/>
          </a:xfrm>
          <a:prstGeom prst="rect">
            <a:avLst/>
          </a:prstGeom>
        </p:spPr>
      </p:pic>
    </p:spTree>
    <p:extLst>
      <p:ext uri="{BB962C8B-B14F-4D97-AF65-F5344CB8AC3E}">
        <p14:creationId xmlns:p14="http://schemas.microsoft.com/office/powerpoint/2010/main" val="2855595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Mobile App</a:t>
            </a:r>
            <a:endParaRPr lang="en-AU" b="1" dirty="0" smtClean="0">
              <a:solidFill>
                <a:srgbClr val="A40F6C"/>
              </a:solidFill>
            </a:endParaRPr>
          </a:p>
        </p:txBody>
      </p:sp>
      <p:pic>
        <p:nvPicPr>
          <p:cNvPr id="9" name="Picture 8" descr="results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3894" y="1722817"/>
            <a:ext cx="2464874" cy="27729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results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1727200"/>
            <a:ext cx="2460978" cy="2768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8153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575176" cy="1194733"/>
          </a:xfrm>
        </p:spPr>
        <p:txBody>
          <a:bodyPr/>
          <a:lstStyle/>
          <a:p>
            <a:r>
              <a:rPr lang="en-US" dirty="0"/>
              <a:t>12.4.3 Medical term extraction</a:t>
            </a:r>
          </a:p>
        </p:txBody>
      </p:sp>
      <p:sp>
        <p:nvSpPr>
          <p:cNvPr id="3" name="Rectangle 2"/>
          <p:cNvSpPr/>
          <p:nvPr/>
        </p:nvSpPr>
        <p:spPr>
          <a:xfrm>
            <a:off x="3624640" y="2387084"/>
            <a:ext cx="1894719" cy="369332"/>
          </a:xfrm>
          <a:prstGeom prst="rect">
            <a:avLst/>
          </a:prstGeom>
        </p:spPr>
        <p:txBody>
          <a:bodyPr wrap="none">
            <a:spAutoFit/>
          </a:bodyPr>
          <a:lstStyle/>
          <a:p>
            <a:r>
              <a:rPr lang="en-US" dirty="0"/>
              <a:t>Genetic Algorithm</a:t>
            </a:r>
          </a:p>
        </p:txBody>
      </p:sp>
      <p:sp>
        <p:nvSpPr>
          <p:cNvPr id="4" name="Rectangle 3"/>
          <p:cNvSpPr/>
          <p:nvPr/>
        </p:nvSpPr>
        <p:spPr>
          <a:xfrm>
            <a:off x="3029751" y="2387084"/>
            <a:ext cx="3084498" cy="369332"/>
          </a:xfrm>
          <a:prstGeom prst="rect">
            <a:avLst/>
          </a:prstGeom>
        </p:spPr>
        <p:txBody>
          <a:bodyPr wrap="none">
            <a:spAutoFit/>
          </a:bodyPr>
          <a:lstStyle/>
          <a:p>
            <a:r>
              <a:rPr lang="en-US" dirty="0"/>
              <a:t>12.4.3 Medical term extraction</a:t>
            </a:r>
          </a:p>
        </p:txBody>
      </p:sp>
    </p:spTree>
    <p:extLst>
      <p:ext uri="{BB962C8B-B14F-4D97-AF65-F5344CB8AC3E}">
        <p14:creationId xmlns:p14="http://schemas.microsoft.com/office/powerpoint/2010/main" val="310245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Association Rule Mining</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smtClean="0">
                <a:solidFill>
                  <a:srgbClr val="000000"/>
                </a:solidFill>
              </a:rPr>
              <a:t>Text </a:t>
            </a:r>
            <a:r>
              <a:rPr lang="en-AU" dirty="0">
                <a:solidFill>
                  <a:srgbClr val="000000"/>
                </a:solidFill>
              </a:rPr>
              <a:t>Mining - </a:t>
            </a:r>
            <a:r>
              <a:rPr lang="en-US" dirty="0">
                <a:solidFill>
                  <a:srgbClr val="000000"/>
                </a:solidFill>
              </a:rPr>
              <a:t>http://</a:t>
            </a:r>
            <a:r>
              <a:rPr lang="en-US" dirty="0" err="1">
                <a:solidFill>
                  <a:srgbClr val="000000"/>
                </a:solidFill>
              </a:rPr>
              <a:t>agent.csse.uwa.edu.au</a:t>
            </a:r>
            <a:r>
              <a:rPr lang="en-US" dirty="0">
                <a:solidFill>
                  <a:srgbClr val="000000"/>
                </a:solidFill>
              </a:rPr>
              <a:t>/</a:t>
            </a:r>
            <a:r>
              <a:rPr lang="en-US" dirty="0" err="1">
                <a:solidFill>
                  <a:srgbClr val="000000"/>
                </a:solidFill>
              </a:rPr>
              <a:t>aquila</a:t>
            </a:r>
            <a:endParaRPr lang="en-AU" dirty="0">
              <a:solidFill>
                <a:srgbClr val="000000"/>
              </a:solidFill>
            </a:endParaRPr>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0432" y="1603399"/>
            <a:ext cx="4914055" cy="29640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928" y="1881181"/>
            <a:ext cx="8001458" cy="2233619"/>
          </a:xfrm>
          <a:prstGeom prst="rect">
            <a:avLst/>
          </a:prstGeom>
        </p:spPr>
      </p:pic>
    </p:spTree>
    <p:extLst>
      <p:ext uri="{BB962C8B-B14F-4D97-AF65-F5344CB8AC3E}">
        <p14:creationId xmlns:p14="http://schemas.microsoft.com/office/powerpoint/2010/main" val="280796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12.4.3 Medical term extraction</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4" name="Rectangle 3"/>
          <p:cNvSpPr/>
          <p:nvPr/>
        </p:nvSpPr>
        <p:spPr>
          <a:xfrm>
            <a:off x="501276" y="4815751"/>
            <a:ext cx="6471024" cy="307777"/>
          </a:xfrm>
          <a:prstGeom prst="rect">
            <a:avLst/>
          </a:prstGeom>
        </p:spPr>
        <p:txBody>
          <a:bodyPr wrap="square">
            <a:spAutoFit/>
          </a:bodyPr>
          <a:lstStyle/>
          <a:p>
            <a:r>
              <a:rPr lang="en-US" sz="1400" dirty="0">
                <a:solidFill>
                  <a:srgbClr val="000000"/>
                </a:solidFill>
              </a:rPr>
              <a:t>Wei Liu, Bo Chung, </a:t>
            </a:r>
            <a:r>
              <a:rPr lang="en-US" sz="1400" u="sng" dirty="0" err="1">
                <a:solidFill>
                  <a:srgbClr val="000000"/>
                </a:solidFill>
              </a:rPr>
              <a:t>Rui</a:t>
            </a:r>
            <a:r>
              <a:rPr lang="en-US" sz="1400" u="sng" dirty="0">
                <a:solidFill>
                  <a:srgbClr val="000000"/>
                </a:solidFill>
              </a:rPr>
              <a:t> Wang</a:t>
            </a:r>
            <a:r>
              <a:rPr lang="en-US" sz="1400" dirty="0">
                <a:solidFill>
                  <a:srgbClr val="000000"/>
                </a:solidFill>
              </a:rPr>
              <a:t>, Nigel </a:t>
            </a:r>
            <a:r>
              <a:rPr lang="en-US" sz="1400" dirty="0" err="1">
                <a:solidFill>
                  <a:srgbClr val="000000"/>
                </a:solidFill>
              </a:rPr>
              <a:t>Morlet</a:t>
            </a:r>
            <a:r>
              <a:rPr lang="en-US" sz="1400" dirty="0">
                <a:solidFill>
                  <a:srgbClr val="000000"/>
                </a:solidFill>
              </a:rPr>
              <a:t> and Jonathon Ng, 2015 (under review)</a:t>
            </a:r>
          </a:p>
        </p:txBody>
      </p:sp>
      <p:pic>
        <p:nvPicPr>
          <p:cNvPr id="12" name="Picture 11"/>
          <p:cNvPicPr>
            <a:picLocks noChangeAspect="1"/>
          </p:cNvPicPr>
          <p:nvPr/>
        </p:nvPicPr>
        <p:blipFill>
          <a:blip r:embed="rId3"/>
          <a:stretch>
            <a:fillRect/>
          </a:stretch>
        </p:blipFill>
        <p:spPr>
          <a:xfrm>
            <a:off x="609600" y="643031"/>
            <a:ext cx="7456500" cy="4172720"/>
          </a:xfrm>
          <a:prstGeom prst="rect">
            <a:avLst/>
          </a:prstGeom>
        </p:spPr>
      </p:pic>
      <p:pic>
        <p:nvPicPr>
          <p:cNvPr id="13" name="Picture 12" descr="rui.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8801" y="4297478"/>
            <a:ext cx="732472" cy="672162"/>
          </a:xfrm>
          <a:prstGeom prst="rect">
            <a:avLst/>
          </a:prstGeom>
        </p:spPr>
      </p:pic>
    </p:spTree>
    <p:extLst>
      <p:ext uri="{BB962C8B-B14F-4D97-AF65-F5344CB8AC3E}">
        <p14:creationId xmlns:p14="http://schemas.microsoft.com/office/powerpoint/2010/main" val="85516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Medical Term </a:t>
            </a:r>
            <a:r>
              <a:rPr lang="en-AU" b="1" dirty="0" smtClean="0">
                <a:solidFill>
                  <a:srgbClr val="A40F6C"/>
                </a:solidFill>
              </a:rPr>
              <a:t>Extraction</a:t>
            </a:r>
          </a:p>
          <a:p>
            <a:pPr marL="0" indent="0">
              <a:buNone/>
            </a:pPr>
            <a:endParaRPr lang="en-AU" dirty="0" smtClean="0"/>
          </a:p>
          <a:p>
            <a:r>
              <a:rPr lang="en-US" dirty="0"/>
              <a:t>An important predecessor step before medical entity recognition, which requires a follow-up step of entity type assignment. </a:t>
            </a:r>
          </a:p>
          <a:p>
            <a:r>
              <a:rPr lang="en-US" dirty="0"/>
              <a:t>For corpus within a single domain, there is only unit-hood necessary.</a:t>
            </a:r>
          </a:p>
          <a:p>
            <a:pPr lvl="1"/>
            <a:r>
              <a:rPr lang="en-US" sz="1400" dirty="0"/>
              <a:t>Sequence mining technique: </a:t>
            </a:r>
            <a:r>
              <a:rPr lang="en-US" sz="1400" dirty="0" err="1"/>
              <a:t>PrefixSpan</a:t>
            </a:r>
            <a:endParaRPr lang="en-US" sz="1400" dirty="0"/>
          </a:p>
          <a:p>
            <a:pPr lvl="1"/>
            <a:r>
              <a:rPr lang="en-US" sz="1400" dirty="0"/>
              <a:t>Hybrid of linguistic and statistical information: </a:t>
            </a:r>
            <a:r>
              <a:rPr lang="en-US" sz="1400" dirty="0" err="1"/>
              <a:t>CValue</a:t>
            </a:r>
            <a:endParaRPr lang="en-US" sz="1400" dirty="0"/>
          </a:p>
          <a:p>
            <a:pPr lvl="1"/>
            <a:r>
              <a:rPr lang="en-US" sz="1400" dirty="0"/>
              <a:t>Voting and graph based method: </a:t>
            </a:r>
            <a:r>
              <a:rPr lang="en-US" sz="1400" dirty="0" err="1"/>
              <a:t>TextRank</a:t>
            </a:r>
            <a:endParaRPr lang="en-US" sz="1400" dirty="0"/>
          </a:p>
        </p:txBody>
      </p:sp>
    </p:spTree>
    <p:extLst>
      <p:ext uri="{BB962C8B-B14F-4D97-AF65-F5344CB8AC3E}">
        <p14:creationId xmlns:p14="http://schemas.microsoft.com/office/powerpoint/2010/main" val="659755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Before Filtering (top and bottom 10</a:t>
            </a:r>
            <a:r>
              <a:rPr lang="en-AU" b="1" dirty="0" smtClean="0">
                <a:solidFill>
                  <a:srgbClr val="A40F6C"/>
                </a:solidFill>
              </a:rPr>
              <a:t>)</a:t>
            </a:r>
            <a:endParaRPr lang="en-AU" dirty="0" smtClean="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5013" t="3521"/>
          <a:stretch/>
        </p:blipFill>
        <p:spPr>
          <a:xfrm>
            <a:off x="564775" y="1530235"/>
            <a:ext cx="4244007" cy="1560763"/>
          </a:xfrm>
          <a:prstGeom prst="rect">
            <a:avLst/>
          </a:prstGeom>
        </p:spPr>
      </p:pic>
      <p:pic>
        <p:nvPicPr>
          <p:cNvPr id="9" name="Picture 8"/>
          <p:cNvPicPr>
            <a:picLocks noChangeAspect="1"/>
          </p:cNvPicPr>
          <p:nvPr/>
        </p:nvPicPr>
        <p:blipFill>
          <a:blip r:embed="rId4"/>
          <a:stretch>
            <a:fillRect/>
          </a:stretch>
        </p:blipFill>
        <p:spPr>
          <a:xfrm>
            <a:off x="564775" y="3089088"/>
            <a:ext cx="7271125" cy="1694958"/>
          </a:xfrm>
          <a:prstGeom prst="rect">
            <a:avLst/>
          </a:prstGeom>
        </p:spPr>
      </p:pic>
    </p:spTree>
    <p:extLst>
      <p:ext uri="{BB962C8B-B14F-4D97-AF65-F5344CB8AC3E}">
        <p14:creationId xmlns:p14="http://schemas.microsoft.com/office/powerpoint/2010/main" val="3852713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After filtering (top and bottom 10)</a:t>
            </a:r>
            <a:endParaRPr lang="en-AU" dirty="0" smtClean="0"/>
          </a:p>
        </p:txBody>
      </p:sp>
      <p:pic>
        <p:nvPicPr>
          <p:cNvPr id="11" name="Picture 10"/>
          <p:cNvPicPr>
            <a:picLocks noChangeAspect="1"/>
          </p:cNvPicPr>
          <p:nvPr/>
        </p:nvPicPr>
        <p:blipFill>
          <a:blip r:embed="rId3"/>
          <a:stretch>
            <a:fillRect/>
          </a:stretch>
        </p:blipFill>
        <p:spPr>
          <a:xfrm>
            <a:off x="564775" y="3188526"/>
            <a:ext cx="6879014" cy="1641937"/>
          </a:xfrm>
          <a:prstGeom prst="rect">
            <a:avLst/>
          </a:prstGeom>
        </p:spPr>
      </p:pic>
      <p:pic>
        <p:nvPicPr>
          <p:cNvPr id="12" name="Picture 11"/>
          <p:cNvPicPr>
            <a:picLocks noChangeAspect="1"/>
          </p:cNvPicPr>
          <p:nvPr/>
        </p:nvPicPr>
        <p:blipFill>
          <a:blip r:embed="rId4"/>
          <a:stretch>
            <a:fillRect/>
          </a:stretch>
        </p:blipFill>
        <p:spPr>
          <a:xfrm>
            <a:off x="658664" y="1454035"/>
            <a:ext cx="4980136" cy="1658291"/>
          </a:xfrm>
          <a:prstGeom prst="rect">
            <a:avLst/>
          </a:prstGeom>
        </p:spPr>
      </p:pic>
    </p:spTree>
    <p:extLst>
      <p:ext uri="{BB962C8B-B14F-4D97-AF65-F5344CB8AC3E}">
        <p14:creationId xmlns:p14="http://schemas.microsoft.com/office/powerpoint/2010/main" val="3081477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676776" cy="1194733"/>
          </a:xfrm>
        </p:spPr>
        <p:txBody>
          <a:bodyPr/>
          <a:lstStyle/>
          <a:p>
            <a:r>
              <a:rPr lang="en-US" sz="4400" dirty="0"/>
              <a:t>12.4.5 </a:t>
            </a:r>
            <a:r>
              <a:rPr lang="en-US" sz="4400" dirty="0" smtClean="0"/>
              <a:t>PUBMED Rank </a:t>
            </a:r>
            <a:r>
              <a:rPr lang="en-US" sz="4400" dirty="0"/>
              <a:t>clustering</a:t>
            </a:r>
            <a:endParaRPr lang="en-US" sz="4200" dirty="0"/>
          </a:p>
        </p:txBody>
      </p:sp>
    </p:spTree>
    <p:extLst>
      <p:ext uri="{BB962C8B-B14F-4D97-AF65-F5344CB8AC3E}">
        <p14:creationId xmlns:p14="http://schemas.microsoft.com/office/powerpoint/2010/main" val="1656308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Author Name Disambiguation PubMed</a:t>
            </a:r>
            <a:endParaRPr lang="en-US" dirty="0"/>
          </a:p>
        </p:txBody>
      </p:sp>
      <p:pic>
        <p:nvPicPr>
          <p:cNvPr id="4" name="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1216205"/>
            <a:ext cx="8884096" cy="324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34565072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2" name="Rectangle 1"/>
          <p:cNvSpPr/>
          <p:nvPr/>
        </p:nvSpPr>
        <p:spPr>
          <a:xfrm>
            <a:off x="596900" y="1267096"/>
            <a:ext cx="3091812" cy="307777"/>
          </a:xfrm>
          <a:prstGeom prst="rect">
            <a:avLst/>
          </a:prstGeom>
        </p:spPr>
        <p:txBody>
          <a:bodyPr wrap="none">
            <a:spAutoFit/>
          </a:bodyPr>
          <a:lstStyle/>
          <a:p>
            <a:r>
              <a:rPr lang="en-AU" sz="1400" b="1" dirty="0">
                <a:solidFill>
                  <a:srgbClr val="A40F6C"/>
                </a:solidFill>
              </a:rPr>
              <a:t>Author Name Disambiguation PubMed</a:t>
            </a:r>
          </a:p>
        </p:txBody>
      </p:sp>
      <p:pic>
        <p:nvPicPr>
          <p:cNvPr id="10" name="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900" y="1552782"/>
            <a:ext cx="8077200" cy="2947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4" name="Rectangle 3"/>
          <p:cNvSpPr/>
          <p:nvPr/>
        </p:nvSpPr>
        <p:spPr>
          <a:xfrm>
            <a:off x="524806" y="4653757"/>
            <a:ext cx="6045200" cy="307777"/>
          </a:xfrm>
          <a:prstGeom prst="rect">
            <a:avLst/>
          </a:prstGeom>
        </p:spPr>
        <p:txBody>
          <a:bodyPr wrap="square">
            <a:spAutoFit/>
          </a:bodyPr>
          <a:lstStyle/>
          <a:p>
            <a:r>
              <a:rPr lang="en-US" sz="1400" dirty="0">
                <a:solidFill>
                  <a:srgbClr val="000000"/>
                </a:solidFill>
              </a:rPr>
              <a:t>Arvin </a:t>
            </a:r>
            <a:r>
              <a:rPr lang="en-US" sz="1400" dirty="0" err="1">
                <a:solidFill>
                  <a:srgbClr val="000000"/>
                </a:solidFill>
              </a:rPr>
              <a:t>Varadharajalu</a:t>
            </a:r>
            <a:r>
              <a:rPr lang="en-US" sz="1400" dirty="0">
                <a:solidFill>
                  <a:srgbClr val="000000"/>
                </a:solidFill>
              </a:rPr>
              <a:t>, Wei Liu, Wilson </a:t>
            </a:r>
            <a:r>
              <a:rPr lang="en-US" sz="1400" dirty="0" smtClean="0">
                <a:solidFill>
                  <a:srgbClr val="000000"/>
                </a:solidFill>
              </a:rPr>
              <a:t>Wong </a:t>
            </a:r>
            <a:r>
              <a:rPr lang="en-US" sz="1400" dirty="0">
                <a:solidFill>
                  <a:srgbClr val="000000"/>
                </a:solidFill>
              </a:rPr>
              <a:t>(2011) </a:t>
            </a:r>
          </a:p>
        </p:txBody>
      </p:sp>
      <p:pic>
        <p:nvPicPr>
          <p:cNvPr id="11"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4363054" y="4386509"/>
            <a:ext cx="793146" cy="722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3747364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2" descr="C:\Users\Arvin\Desktop\Capture.PNG"/>
          <p:cNvPicPr>
            <a:picLocks noChangeAspect="1" noChangeArrowheads="1"/>
          </p:cNvPicPr>
          <p:nvPr/>
        </p:nvPicPr>
        <p:blipFill>
          <a:blip r:embed="rId3" cstate="screen">
            <a:extLst>
              <a:ext uri="{28A0092B-C50C-407E-A947-70E740481C1C}">
                <a14:useLocalDpi xmlns:a14="http://schemas.microsoft.com/office/drawing/2010/main"/>
              </a:ext>
            </a:extLst>
          </a:blip>
          <a:srcRect t="2328" b="2328"/>
          <a:stretch>
            <a:fillRect/>
          </a:stretch>
        </p:blipFill>
        <p:spPr bwMode="auto">
          <a:xfrm>
            <a:off x="1765300" y="1202479"/>
            <a:ext cx="6489700" cy="2830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728455" y="1267096"/>
            <a:ext cx="762636" cy="307777"/>
          </a:xfrm>
          <a:prstGeom prst="rect">
            <a:avLst/>
          </a:prstGeom>
        </p:spPr>
        <p:txBody>
          <a:bodyPr wrap="none">
            <a:spAutoFit/>
          </a:bodyPr>
          <a:lstStyle/>
          <a:p>
            <a:r>
              <a:rPr lang="en-AU" sz="1400" b="1" dirty="0" err="1">
                <a:solidFill>
                  <a:srgbClr val="A40F6C"/>
                </a:solidFill>
              </a:rPr>
              <a:t>NetClus</a:t>
            </a:r>
            <a:endParaRPr lang="en-AU" sz="1400" b="1" dirty="0">
              <a:solidFill>
                <a:srgbClr val="A40F6C"/>
              </a:solidFill>
            </a:endParaRPr>
          </a:p>
        </p:txBody>
      </p:sp>
      <p:sp>
        <p:nvSpPr>
          <p:cNvPr id="4" name="Rectangle 3"/>
          <p:cNvSpPr/>
          <p:nvPr/>
        </p:nvSpPr>
        <p:spPr>
          <a:xfrm>
            <a:off x="412376" y="4071330"/>
            <a:ext cx="7791824" cy="738664"/>
          </a:xfrm>
          <a:prstGeom prst="rect">
            <a:avLst/>
          </a:prstGeom>
        </p:spPr>
        <p:txBody>
          <a:bodyPr wrap="square">
            <a:spAutoFit/>
          </a:bodyPr>
          <a:lstStyle/>
          <a:p>
            <a:pPr marL="68263"/>
            <a:r>
              <a:rPr lang="en-US" sz="1400" dirty="0" err="1">
                <a:solidFill>
                  <a:srgbClr val="000000"/>
                </a:solidFill>
                <a:ea typeface="ＭＳ Ｐゴシック" charset="0"/>
                <a:cs typeface="Calibri"/>
              </a:rPr>
              <a:t>Yizhou</a:t>
            </a:r>
            <a:r>
              <a:rPr lang="en-US" sz="1400" dirty="0">
                <a:solidFill>
                  <a:srgbClr val="000000"/>
                </a:solidFill>
                <a:ea typeface="ＭＳ Ｐゴシック" charset="0"/>
                <a:cs typeface="Calibri"/>
              </a:rPr>
              <a:t> Sun, </a:t>
            </a:r>
            <a:r>
              <a:rPr lang="en-US" sz="1400" dirty="0" err="1">
                <a:solidFill>
                  <a:srgbClr val="000000"/>
                </a:solidFill>
                <a:ea typeface="ＭＳ Ｐゴシック" charset="0"/>
                <a:cs typeface="Calibri"/>
              </a:rPr>
              <a:t>Yintao</a:t>
            </a:r>
            <a:r>
              <a:rPr lang="en-US" sz="1400" dirty="0">
                <a:solidFill>
                  <a:srgbClr val="000000"/>
                </a:solidFill>
                <a:ea typeface="ＭＳ Ｐゴシック" charset="0"/>
                <a:cs typeface="Calibri"/>
              </a:rPr>
              <a:t> Yu, and </a:t>
            </a:r>
            <a:r>
              <a:rPr lang="en-US" sz="1400" dirty="0" err="1">
                <a:solidFill>
                  <a:srgbClr val="000000"/>
                </a:solidFill>
                <a:ea typeface="ＭＳ Ｐゴシック" charset="0"/>
                <a:cs typeface="Calibri"/>
              </a:rPr>
              <a:t>Jiawei</a:t>
            </a:r>
            <a:r>
              <a:rPr lang="en-US" sz="1400" dirty="0">
                <a:solidFill>
                  <a:srgbClr val="000000"/>
                </a:solidFill>
                <a:ea typeface="ＭＳ Ｐゴシック" charset="0"/>
                <a:cs typeface="Calibri"/>
              </a:rPr>
              <a:t> Han. Ranking-based clustering of heterogeneous information networks with star network schema. In Proceedings of the 15th ACM SIGKDD international conference on Knowledge </a:t>
            </a:r>
            <a:r>
              <a:rPr lang="en-US" sz="1400" dirty="0" err="1">
                <a:solidFill>
                  <a:srgbClr val="000000"/>
                </a:solidFill>
                <a:ea typeface="ＭＳ Ｐゴシック" charset="0"/>
                <a:cs typeface="Calibri"/>
              </a:rPr>
              <a:t>discov</a:t>
            </a:r>
            <a:r>
              <a:rPr lang="en-US" sz="1400" dirty="0">
                <a:solidFill>
                  <a:srgbClr val="000000"/>
                </a:solidFill>
                <a:ea typeface="ＭＳ Ｐゴシック" charset="0"/>
                <a:cs typeface="Calibri"/>
              </a:rPr>
              <a:t>- </a:t>
            </a:r>
            <a:r>
              <a:rPr lang="en-US" sz="1400" dirty="0" err="1">
                <a:solidFill>
                  <a:srgbClr val="000000"/>
                </a:solidFill>
                <a:ea typeface="ＭＳ Ｐゴシック" charset="0"/>
                <a:cs typeface="Calibri"/>
              </a:rPr>
              <a:t>ery</a:t>
            </a:r>
            <a:r>
              <a:rPr lang="en-US" sz="1400" dirty="0">
                <a:solidFill>
                  <a:srgbClr val="000000"/>
                </a:solidFill>
                <a:ea typeface="ＭＳ Ｐゴシック" charset="0"/>
                <a:cs typeface="Calibri"/>
              </a:rPr>
              <a:t> and data mining, KDD '09, pages 797-806, New York, NY, USA, 2009. ACM.</a:t>
            </a:r>
          </a:p>
        </p:txBody>
      </p:sp>
    </p:spTree>
    <p:extLst>
      <p:ext uri="{BB962C8B-B14F-4D97-AF65-F5344CB8AC3E}">
        <p14:creationId xmlns:p14="http://schemas.microsoft.com/office/powerpoint/2010/main" val="17827156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93789" y="1308100"/>
            <a:ext cx="7935294" cy="3136900"/>
          </a:xfrm>
          <a:prstGeom prst="rect">
            <a:avLst/>
          </a:prstGeom>
        </p:spPr>
      </p:pic>
    </p:spTree>
    <p:extLst>
      <p:ext uri="{BB962C8B-B14F-4D97-AF65-F5344CB8AC3E}">
        <p14:creationId xmlns:p14="http://schemas.microsoft.com/office/powerpoint/2010/main" val="3963072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46101" y="1268368"/>
            <a:ext cx="7581398" cy="3417932"/>
          </a:xfrm>
          <a:prstGeom prst="rect">
            <a:avLst/>
          </a:prstGeom>
        </p:spPr>
      </p:pic>
    </p:spTree>
    <p:extLst>
      <p:ext uri="{BB962C8B-B14F-4D97-AF65-F5344CB8AC3E}">
        <p14:creationId xmlns:p14="http://schemas.microsoft.com/office/powerpoint/2010/main" val="183396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Knowledge Graph Construction from Text </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a:t>Knowledge Graph Construction from Text - </a:t>
            </a:r>
            <a:r>
              <a:rPr lang="en-US" dirty="0"/>
              <a:t>http://</a:t>
            </a:r>
            <a:r>
              <a:rPr lang="en-US" dirty="0" err="1"/>
              <a:t>agent.csse.uwa.edu.au</a:t>
            </a:r>
            <a:r>
              <a:rPr lang="en-US" dirty="0"/>
              <a:t>/text2kg</a:t>
            </a:r>
            <a:endParaRPr lang="en-AU" dirty="0"/>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1" name="Content Placeholder 3"/>
          <p:cNvSpPr txBox="1">
            <a:spLocks/>
          </p:cNvSpPr>
          <p:nvPr/>
        </p:nvSpPr>
        <p:spPr>
          <a:xfrm>
            <a:off x="1466411" y="1768225"/>
            <a:ext cx="1837080" cy="2582466"/>
          </a:xfrm>
          <a:prstGeom prst="rect">
            <a:avLst/>
          </a:prstGeom>
          <a:solidFill>
            <a:schemeClr val="accent3">
              <a:lumMod val="75000"/>
            </a:schemeClr>
          </a:solidFill>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Font typeface="Arial"/>
              <a:buNone/>
            </a:pPr>
            <a:r>
              <a:rPr lang="en-AU" sz="1200" dirty="0" smtClean="0">
                <a:solidFill>
                  <a:schemeClr val="accent4">
                    <a:lumMod val="60000"/>
                    <a:lumOff val="40000"/>
                  </a:schemeClr>
                </a:solidFill>
                <a:latin typeface="Arial Nova Cond Light" panose="020B0306020202020204" pitchFamily="34" charset="0"/>
              </a:rPr>
              <a:t>Ford Motor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a:t>
            </a:r>
            <a:r>
              <a:rPr lang="en-AU" sz="1200" dirty="0" smtClean="0">
                <a:latin typeface="Arial Nova Cond Light" panose="020B0306020202020204" pitchFamily="34" charset="0"/>
              </a:rPr>
              <a:t> an </a:t>
            </a:r>
            <a:r>
              <a:rPr lang="en-AU" sz="1200" dirty="0" smtClean="0">
                <a:solidFill>
                  <a:schemeClr val="accent2">
                    <a:lumMod val="40000"/>
                    <a:lumOff val="60000"/>
                  </a:schemeClr>
                </a:solidFill>
                <a:latin typeface="Arial Nova Cond Light" panose="020B0306020202020204" pitchFamily="34" charset="0"/>
              </a:rPr>
              <a:t>American multinational automaker </a:t>
            </a:r>
            <a:r>
              <a:rPr lang="en-AU" sz="1200" dirty="0" smtClean="0">
                <a:latin typeface="Arial Nova Cond Light" panose="020B0306020202020204" pitchFamily="34" charset="0"/>
              </a:rPr>
              <a:t>that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has</a:t>
            </a:r>
            <a:r>
              <a:rPr lang="en-AU" sz="1200" dirty="0" smtClean="0">
                <a:latin typeface="Arial Nova Cond Light" panose="020B0306020202020204" pitchFamily="34" charset="0"/>
              </a:rPr>
              <a:t> its main headquarters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Dearborn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Michigan</a:t>
            </a:r>
            <a:r>
              <a:rPr lang="en-AU" sz="1200" dirty="0" smtClean="0">
                <a:latin typeface="Arial Nova Cond Light" panose="020B0306020202020204" pitchFamily="34" charset="0"/>
              </a:rPr>
              <a:t>, a </a:t>
            </a:r>
            <a:r>
              <a:rPr lang="en-AU" sz="1200" dirty="0" smtClean="0">
                <a:solidFill>
                  <a:schemeClr val="accent2">
                    <a:lumMod val="40000"/>
                    <a:lumOff val="60000"/>
                  </a:schemeClr>
                </a:solidFill>
                <a:latin typeface="Arial Nova Cond Light" panose="020B0306020202020204" pitchFamily="34" charset="0"/>
              </a:rPr>
              <a:t>suburb of Detroit</a:t>
            </a:r>
            <a:r>
              <a:rPr lang="en-AU" sz="1200" dirty="0" smtClean="0">
                <a:latin typeface="Arial Nova Cond Light" panose="020B0306020202020204" pitchFamily="34" charset="0"/>
              </a:rPr>
              <a:t>. The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was founded by</a:t>
            </a:r>
            <a:r>
              <a:rPr lang="en-AU" sz="1200" dirty="0" smtClean="0">
                <a:latin typeface="Arial Nova Cond Light" panose="020B0306020202020204" pitchFamily="34" charset="0"/>
              </a:rPr>
              <a:t> </a:t>
            </a:r>
            <a:r>
              <a:rPr lang="en-AU" sz="1200" dirty="0" smtClean="0">
                <a:solidFill>
                  <a:srgbClr val="00B050"/>
                </a:solidFill>
                <a:latin typeface="Arial Nova Cond Light" panose="020B0306020202020204" pitchFamily="34" charset="0"/>
              </a:rPr>
              <a:t>Henry Ford</a:t>
            </a:r>
            <a:r>
              <a:rPr lang="en-AU" sz="1200" dirty="0" smtClean="0">
                <a:latin typeface="Arial Nova Cond Light" panose="020B0306020202020204" pitchFamily="34" charset="0"/>
              </a:rPr>
              <a:t> and incorporated on </a:t>
            </a:r>
            <a:r>
              <a:rPr lang="en-AU" sz="1200" dirty="0" smtClean="0">
                <a:solidFill>
                  <a:schemeClr val="accent2">
                    <a:lumMod val="40000"/>
                    <a:lumOff val="60000"/>
                  </a:schemeClr>
                </a:solidFill>
                <a:latin typeface="Arial Nova Cond Light" panose="020B0306020202020204" pitchFamily="34" charset="0"/>
              </a:rPr>
              <a:t>June 16, 1903. </a:t>
            </a:r>
            <a:r>
              <a:rPr lang="en-AU" sz="1200" dirty="0" smtClean="0">
                <a:latin typeface="Arial Nova Cond Light" panose="020B0306020202020204" pitchFamily="34" charset="0"/>
              </a:rPr>
              <a:t>The company is listed on the </a:t>
            </a:r>
            <a:r>
              <a:rPr lang="en-AU" sz="1200" dirty="0" smtClean="0">
                <a:solidFill>
                  <a:schemeClr val="accent4">
                    <a:lumMod val="60000"/>
                    <a:lumOff val="40000"/>
                  </a:schemeClr>
                </a:solidFill>
                <a:latin typeface="Arial Nova Cond Light" panose="020B0306020202020204" pitchFamily="34" charset="0"/>
              </a:rPr>
              <a:t>New York Stock Exchange</a:t>
            </a:r>
            <a:r>
              <a:rPr lang="en-AU" sz="1200" dirty="0" smtClean="0">
                <a:latin typeface="Arial Nova Cond Light" panose="020B0306020202020204" pitchFamily="34" charset="0"/>
              </a:rPr>
              <a:t> and it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 controlled by</a:t>
            </a:r>
            <a:r>
              <a:rPr lang="en-AU" sz="1200" dirty="0" smtClean="0">
                <a:latin typeface="Arial Nova Cond Light" panose="020B0306020202020204" pitchFamily="34" charset="0"/>
              </a:rPr>
              <a:t> the </a:t>
            </a:r>
            <a:r>
              <a:rPr lang="en-AU" sz="1200" dirty="0" smtClean="0">
                <a:solidFill>
                  <a:schemeClr val="accent2">
                    <a:lumMod val="40000"/>
                    <a:lumOff val="60000"/>
                  </a:schemeClr>
                </a:solidFill>
                <a:latin typeface="Arial Nova Cond Light" panose="020B0306020202020204" pitchFamily="34" charset="0"/>
              </a:rPr>
              <a:t>Ford</a:t>
            </a:r>
          </a:p>
          <a:p>
            <a:pPr marL="0" indent="0">
              <a:buFont typeface="Arial"/>
              <a:buNone/>
            </a:pPr>
            <a:r>
              <a:rPr lang="en-AU" sz="1200" dirty="0" smtClean="0">
                <a:solidFill>
                  <a:schemeClr val="accent2">
                    <a:lumMod val="40000"/>
                    <a:lumOff val="60000"/>
                  </a:schemeClr>
                </a:solidFill>
                <a:latin typeface="Arial Nova Cond Light" panose="020B0306020202020204" pitchFamily="34" charset="0"/>
              </a:rPr>
              <a:t>family</a:t>
            </a:r>
            <a:r>
              <a:rPr lang="en-AU" sz="1200" dirty="0" smtClean="0">
                <a:latin typeface="Arial Nova Cond Light" panose="020B0306020202020204" pitchFamily="34" charset="0"/>
              </a:rPr>
              <a:t>. </a:t>
            </a:r>
            <a:endParaRPr lang="en-AU" sz="1200" dirty="0">
              <a:latin typeface="Arial Nova Cond Light" panose="020B0306020202020204" pitchFamily="34" charset="0"/>
            </a:endParaRPr>
          </a:p>
        </p:txBody>
      </p:sp>
      <p:pic>
        <p:nvPicPr>
          <p:cNvPr id="12" name="Content Placeholder 4"/>
          <p:cNvPicPr>
            <a:picLocks noChangeAspect="1"/>
          </p:cNvPicPr>
          <p:nvPr/>
        </p:nvPicPr>
        <p:blipFill>
          <a:blip r:embed="rId3"/>
          <a:stretch>
            <a:fillRect/>
          </a:stretch>
        </p:blipFill>
        <p:spPr>
          <a:xfrm>
            <a:off x="3949533" y="1768224"/>
            <a:ext cx="3879056" cy="2582466"/>
          </a:xfrm>
          <a:prstGeom prst="rect">
            <a:avLst/>
          </a:prstGeom>
        </p:spPr>
      </p:pic>
      <p:sp>
        <p:nvSpPr>
          <p:cNvPr id="13" name="Striped Right Arrow 12"/>
          <p:cNvSpPr/>
          <p:nvPr/>
        </p:nvSpPr>
        <p:spPr>
          <a:xfrm>
            <a:off x="3454103" y="2924393"/>
            <a:ext cx="495430" cy="202523"/>
          </a:xfrm>
          <a:prstGeom prst="strip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sz="1800">
              <a:solidFill>
                <a:prstClr val="white"/>
              </a:solidFill>
              <a:latin typeface="Arial"/>
            </a:endParaRPr>
          </a:p>
        </p:txBody>
      </p:sp>
    </p:spTree>
    <p:extLst>
      <p:ext uri="{BB962C8B-B14F-4D97-AF65-F5344CB8AC3E}">
        <p14:creationId xmlns:p14="http://schemas.microsoft.com/office/powerpoint/2010/main" val="3891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56837" y="1287581"/>
            <a:ext cx="7558463" cy="3454887"/>
          </a:xfrm>
          <a:prstGeom prst="rect">
            <a:avLst/>
          </a:prstGeom>
        </p:spPr>
      </p:pic>
    </p:spTree>
    <p:extLst>
      <p:ext uri="{BB962C8B-B14F-4D97-AF65-F5344CB8AC3E}">
        <p14:creationId xmlns:p14="http://schemas.microsoft.com/office/powerpoint/2010/main" val="478550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a:t>12.4.6 </a:t>
            </a:r>
            <a:r>
              <a:rPr lang="en-US" sz="4400" dirty="0" smtClean="0"/>
              <a:t>GSWA survey </a:t>
            </a:r>
            <a:r>
              <a:rPr lang="en-US" sz="4400" dirty="0"/>
              <a:t>reports</a:t>
            </a:r>
            <a:endParaRPr lang="en-US" sz="4200" dirty="0"/>
          </a:p>
        </p:txBody>
      </p:sp>
    </p:spTree>
    <p:extLst>
      <p:ext uri="{BB962C8B-B14F-4D97-AF65-F5344CB8AC3E}">
        <p14:creationId xmlns:p14="http://schemas.microsoft.com/office/powerpoint/2010/main" val="373128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77566" y="193598"/>
            <a:ext cx="4126562" cy="1683821"/>
            <a:chOff x="249532" y="211082"/>
            <a:chExt cx="4206558" cy="2200716"/>
          </a:xfrm>
          <a:solidFill>
            <a:schemeClr val="accent5">
              <a:lumMod val="20000"/>
              <a:lumOff val="80000"/>
            </a:schemeClr>
          </a:solidFill>
        </p:grpSpPr>
        <p:sp>
          <p:nvSpPr>
            <p:cNvPr id="30" name="Rectangle 29"/>
            <p:cNvSpPr/>
            <p:nvPr/>
          </p:nvSpPr>
          <p:spPr>
            <a:xfrm>
              <a:off x="249532" y="211082"/>
              <a:ext cx="4206558" cy="2200716"/>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31" name="TextBox 18"/>
            <p:cNvSpPr txBox="1"/>
            <p:nvPr/>
          </p:nvSpPr>
          <p:spPr>
            <a:xfrm>
              <a:off x="334526" y="211082"/>
              <a:ext cx="4021511" cy="43709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Part-of-Speech Tagging &amp; Grammar Tree</a:t>
              </a:r>
            </a:p>
          </p:txBody>
        </p:sp>
        <p:sp>
          <p:nvSpPr>
            <p:cNvPr id="32" name="TextBox 19"/>
            <p:cNvSpPr txBox="1"/>
            <p:nvPr/>
          </p:nvSpPr>
          <p:spPr>
            <a:xfrm>
              <a:off x="292702" y="730313"/>
              <a:ext cx="2366263" cy="1528577"/>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Stanford Dependency Parser</a:t>
              </a:r>
            </a:p>
            <a:p>
              <a:pPr marL="171450" indent="-171450">
                <a:buFont typeface="Arial" panose="020B0604020202020204" pitchFamily="34" charset="0"/>
                <a:buChar char="•"/>
              </a:pPr>
              <a:r>
                <a:rPr lang="en-AU" sz="1000" dirty="0" smtClean="0"/>
                <a:t>Grammatically parse sentences in each report</a:t>
              </a:r>
            </a:p>
            <a:p>
              <a:pPr marL="171450" indent="-171450">
                <a:buFont typeface="Arial" panose="020B0604020202020204" pitchFamily="34" charset="0"/>
                <a:buChar char="•"/>
              </a:pPr>
              <a:r>
                <a:rPr lang="en-AU" sz="1000" dirty="0" smtClean="0"/>
                <a:t>Parts of speech (e.g., nouns, verbs, and adjectives)</a:t>
              </a:r>
            </a:p>
            <a:p>
              <a:pPr marL="171450" indent="-171450">
                <a:buFont typeface="Arial" panose="020B0604020202020204" pitchFamily="34" charset="0"/>
                <a:buChar char="•"/>
              </a:pPr>
              <a:r>
                <a:rPr lang="en-AU" sz="1000" dirty="0" smtClean="0"/>
                <a:t>Relationships between words (e.g., modifiers, compounds)</a:t>
              </a:r>
            </a:p>
          </p:txBody>
        </p:sp>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74732" y="759988"/>
              <a:ext cx="1728788" cy="1493673"/>
            </a:xfrm>
            <a:prstGeom prst="rect">
              <a:avLst/>
            </a:prstGeom>
            <a:grpFill/>
            <a:ln>
              <a:solidFill>
                <a:schemeClr val="tx1"/>
              </a:solidFill>
            </a:ln>
          </p:spPr>
        </p:pic>
      </p:grpSp>
      <p:sp>
        <p:nvSpPr>
          <p:cNvPr id="5" name="Rectangle 4"/>
          <p:cNvSpPr/>
          <p:nvPr/>
        </p:nvSpPr>
        <p:spPr>
          <a:xfrm>
            <a:off x="2192136" y="1950664"/>
            <a:ext cx="4111993" cy="1347519"/>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6" name="TextBox 26"/>
          <p:cNvSpPr txBox="1"/>
          <p:nvPr/>
        </p:nvSpPr>
        <p:spPr>
          <a:xfrm>
            <a:off x="2355510" y="1989139"/>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Noun Phrase </a:t>
            </a:r>
            <a:r>
              <a:rPr lang="en-AU" sz="1600" b="1" dirty="0" err="1" smtClean="0">
                <a:solidFill>
                  <a:srgbClr val="C00000"/>
                </a:solidFill>
              </a:rPr>
              <a:t>Chunker</a:t>
            </a:r>
            <a:endParaRPr lang="en-AU" sz="1600" b="1" dirty="0" smtClean="0"/>
          </a:p>
        </p:txBody>
      </p:sp>
      <p:sp>
        <p:nvSpPr>
          <p:cNvPr id="7" name="TextBox 27"/>
          <p:cNvSpPr txBox="1"/>
          <p:nvPr/>
        </p:nvSpPr>
        <p:spPr>
          <a:xfrm>
            <a:off x="2260944" y="2271907"/>
            <a:ext cx="4043185"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Identify noun phrases</a:t>
            </a:r>
          </a:p>
          <a:p>
            <a:pPr marL="171450" indent="-171450">
              <a:buFont typeface="Arial" panose="020B0604020202020204" pitchFamily="34" charset="0"/>
              <a:buChar char="•"/>
            </a:pPr>
            <a:r>
              <a:rPr lang="en-AU" sz="1000" dirty="0" smtClean="0"/>
              <a:t>Find complete noun phrases, such as ‘Archean greenstone belt’</a:t>
            </a:r>
          </a:p>
          <a:p>
            <a:pPr marL="171450" indent="-171450">
              <a:buFont typeface="Arial" panose="020B0604020202020204" pitchFamily="34" charset="0"/>
              <a:buChar char="•"/>
            </a:pPr>
            <a:r>
              <a:rPr lang="en-AU" sz="1000" dirty="0" smtClean="0"/>
              <a:t>Document normalising-splitting sentences-noun phrase identification (using Part-of-Speech pattern)</a:t>
            </a:r>
          </a:p>
          <a:p>
            <a:pPr marL="628650" lvl="1" indent="-171450">
              <a:buFont typeface="Arial" panose="020B0604020202020204" pitchFamily="34" charset="0"/>
              <a:buChar char="•"/>
            </a:pPr>
            <a:r>
              <a:rPr lang="en-AU" sz="1000" dirty="0" smtClean="0"/>
              <a:t>e.g. </a:t>
            </a:r>
            <a:r>
              <a:rPr lang="en-AU" sz="1000" i="1" dirty="0" smtClean="0"/>
              <a:t>&lt;NN</a:t>
            </a:r>
            <a:r>
              <a:rPr lang="en-AU" sz="1000" i="1" dirty="0"/>
              <a:t>.*|JJ&gt;*&lt;NN.*&gt;  -- Nouns and Adjectives, terminated with </a:t>
            </a:r>
            <a:r>
              <a:rPr lang="en-AU" sz="1000" i="1" dirty="0" smtClean="0"/>
              <a:t>Nouns</a:t>
            </a:r>
          </a:p>
        </p:txBody>
      </p:sp>
      <p:sp>
        <p:nvSpPr>
          <p:cNvPr id="8" name="Rectangle 7"/>
          <p:cNvSpPr/>
          <p:nvPr/>
        </p:nvSpPr>
        <p:spPr>
          <a:xfrm>
            <a:off x="2155164" y="3393217"/>
            <a:ext cx="4148964" cy="13920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9" name="Rectangle 8"/>
          <p:cNvSpPr/>
          <p:nvPr/>
        </p:nvSpPr>
        <p:spPr>
          <a:xfrm>
            <a:off x="2208553" y="3701748"/>
            <a:ext cx="3890615"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Extract key phrases</a:t>
            </a:r>
          </a:p>
          <a:p>
            <a:pPr marL="171450" indent="-171450">
              <a:buFont typeface="Arial" panose="020B0604020202020204" pitchFamily="34" charset="0"/>
              <a:buChar char="•"/>
            </a:pPr>
            <a:r>
              <a:rPr lang="en-AU" sz="1000" dirty="0"/>
              <a:t>Keep phrases if they match our dictionary</a:t>
            </a:r>
          </a:p>
          <a:p>
            <a:pPr marL="171450" indent="-171450">
              <a:buFont typeface="Arial" panose="020B0604020202020204" pitchFamily="34" charset="0"/>
              <a:buChar char="•"/>
            </a:pPr>
            <a:r>
              <a:rPr lang="en-AU" sz="1000" i="1" u="sng" dirty="0"/>
              <a:t>Provides key phrase summaries of the report</a:t>
            </a:r>
          </a:p>
        </p:txBody>
      </p:sp>
      <p:sp>
        <p:nvSpPr>
          <p:cNvPr id="10" name="TextBox 40"/>
          <p:cNvSpPr txBox="1"/>
          <p:nvPr/>
        </p:nvSpPr>
        <p:spPr>
          <a:xfrm>
            <a:off x="2195674" y="3363194"/>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Page Ranking &amp; Key Noun Phrases</a:t>
            </a:r>
            <a:endParaRPr lang="en-AU" sz="1600" b="1" dirty="0" smtClean="0"/>
          </a:p>
        </p:txBody>
      </p:sp>
      <p:sp>
        <p:nvSpPr>
          <p:cNvPr id="11" name="Rectangle 10"/>
          <p:cNvSpPr/>
          <p:nvPr/>
        </p:nvSpPr>
        <p:spPr>
          <a:xfrm>
            <a:off x="2260944" y="4221504"/>
            <a:ext cx="3972302" cy="553998"/>
          </a:xfrm>
          <a:prstGeom prst="rect">
            <a:avLst/>
          </a:prstGeom>
          <a:solidFill>
            <a:schemeClr val="bg1"/>
          </a:solid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i="1" dirty="0" smtClean="0"/>
              <a:t>hole, located, drilling, sequence, work, nickel laterite, mapping, exploration, body, range, </a:t>
            </a:r>
            <a:r>
              <a:rPr lang="en-AU" sz="1000" i="1" dirty="0" err="1" smtClean="0"/>
              <a:t>bif</a:t>
            </a:r>
            <a:r>
              <a:rPr lang="en-AU" sz="1000" i="1" dirty="0" smtClean="0"/>
              <a:t>, potential, period, belt, deposit, terrane, amphibolite, mineralisation, …</a:t>
            </a:r>
            <a:endParaRPr lang="en-AU" sz="1000" i="1" dirty="0"/>
          </a:p>
        </p:txBody>
      </p:sp>
      <p:grpSp>
        <p:nvGrpSpPr>
          <p:cNvPr id="12" name="Group 11"/>
          <p:cNvGrpSpPr/>
          <p:nvPr/>
        </p:nvGrpSpPr>
        <p:grpSpPr>
          <a:xfrm>
            <a:off x="96268" y="1655210"/>
            <a:ext cx="1813135" cy="2578994"/>
            <a:chOff x="88242" y="505744"/>
            <a:chExt cx="1722376" cy="3838163"/>
          </a:xfrm>
        </p:grpSpPr>
        <p:sp>
          <p:nvSpPr>
            <p:cNvPr id="26" name="Rectangle 25"/>
            <p:cNvSpPr/>
            <p:nvPr/>
          </p:nvSpPr>
          <p:spPr>
            <a:xfrm flipH="1" flipV="1">
              <a:off x="88242" y="505744"/>
              <a:ext cx="1722376" cy="3838163"/>
            </a:xfrm>
            <a:prstGeom prst="rect">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27" name="Group 26"/>
            <p:cNvGrpSpPr/>
            <p:nvPr/>
          </p:nvGrpSpPr>
          <p:grpSpPr>
            <a:xfrm>
              <a:off x="150585" y="592525"/>
              <a:ext cx="1633811" cy="3621829"/>
              <a:chOff x="71027" y="2340048"/>
              <a:chExt cx="1633811" cy="3621829"/>
            </a:xfrm>
          </p:grpSpPr>
          <p:sp>
            <p:nvSpPr>
              <p:cNvPr id="28" name="TextBox 45"/>
              <p:cNvSpPr txBox="1"/>
              <p:nvPr/>
            </p:nvSpPr>
            <p:spPr>
              <a:xfrm>
                <a:off x="76045" y="2847167"/>
                <a:ext cx="1628793" cy="311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Build from a variety of geology related resources</a:t>
                </a:r>
              </a:p>
              <a:p>
                <a:pPr marL="171450" indent="-171450">
                  <a:buFont typeface="Arial" panose="020B0604020202020204" pitchFamily="34" charset="0"/>
                  <a:buChar char="•"/>
                </a:pPr>
                <a:r>
                  <a:rPr lang="en-AU" sz="1000" dirty="0" smtClean="0"/>
                  <a:t>General geology dictionary</a:t>
                </a:r>
              </a:p>
              <a:p>
                <a:pPr marL="171450" indent="-171450">
                  <a:buFont typeface="Arial" panose="020B0604020202020204" pitchFamily="34" charset="0"/>
                  <a:buChar char="•"/>
                </a:pPr>
                <a:r>
                  <a:rPr lang="en-AU" sz="1000" dirty="0" smtClean="0"/>
                  <a:t>Schlumberger oilfields glossary</a:t>
                </a:r>
              </a:p>
              <a:p>
                <a:pPr marL="171450" indent="-171450">
                  <a:buFont typeface="Arial" panose="020B0604020202020204" pitchFamily="34" charset="0"/>
                  <a:buChar char="•"/>
                </a:pPr>
                <a:r>
                  <a:rPr lang="en-AU" sz="1000" dirty="0" smtClean="0"/>
                  <a:t>Other web sources (webpages, databased </a:t>
                </a:r>
                <a:r>
                  <a:rPr lang="en-AU" sz="1000" dirty="0" err="1" smtClean="0"/>
                  <a:t>etc</a:t>
                </a:r>
                <a:r>
                  <a:rPr lang="en-AU" sz="1000" dirty="0" smtClean="0"/>
                  <a:t>)</a:t>
                </a:r>
              </a:p>
              <a:p>
                <a:endParaRPr lang="en-AU" sz="1000" dirty="0" smtClean="0"/>
              </a:p>
              <a:p>
                <a:r>
                  <a:rPr lang="en-AU" sz="1000" b="1" dirty="0" smtClean="0"/>
                  <a:t>Clean extracted terms</a:t>
                </a:r>
              </a:p>
              <a:p>
                <a:pPr marL="171450" indent="-171450">
                  <a:buFont typeface="Arial" panose="020B0604020202020204" pitchFamily="34" charset="0"/>
                  <a:buChar char="•"/>
                </a:pPr>
                <a:r>
                  <a:rPr lang="en-AU" sz="1000" dirty="0" smtClean="0"/>
                  <a:t>Lemmatisation</a:t>
                </a:r>
              </a:p>
              <a:p>
                <a:pPr marL="171450" indent="-171450">
                  <a:buFont typeface="Arial" panose="020B0604020202020204" pitchFamily="34" charset="0"/>
                  <a:buChar char="•"/>
                </a:pPr>
                <a:r>
                  <a:rPr lang="en-AU" sz="1000" dirty="0" smtClean="0"/>
                  <a:t>Noise removal</a:t>
                </a:r>
              </a:p>
            </p:txBody>
          </p:sp>
          <p:sp>
            <p:nvSpPr>
              <p:cNvPr id="29" name="TextBox 46"/>
              <p:cNvSpPr txBox="1"/>
              <p:nvPr/>
            </p:nvSpPr>
            <p:spPr>
              <a:xfrm>
                <a:off x="71027" y="2340048"/>
                <a:ext cx="1628795" cy="5038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chemeClr val="accent4">
                        <a:lumMod val="75000"/>
                      </a:schemeClr>
                    </a:solidFill>
                  </a:rPr>
                  <a:t>Dictionary</a:t>
                </a:r>
              </a:p>
            </p:txBody>
          </p:sp>
        </p:grpSp>
      </p:grpSp>
      <p:sp>
        <p:nvSpPr>
          <p:cNvPr id="13" name="Bent-Up Arrow 12"/>
          <p:cNvSpPr/>
          <p:nvPr/>
        </p:nvSpPr>
        <p:spPr>
          <a:xfrm rot="5400000">
            <a:off x="1260168" y="4165412"/>
            <a:ext cx="467709" cy="949629"/>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14" name="Group 13"/>
          <p:cNvGrpSpPr/>
          <p:nvPr/>
        </p:nvGrpSpPr>
        <p:grpSpPr>
          <a:xfrm>
            <a:off x="6527426" y="1975164"/>
            <a:ext cx="2498280" cy="2000234"/>
            <a:chOff x="6455175" y="1210614"/>
            <a:chExt cx="2498280" cy="3486102"/>
          </a:xfrm>
          <a:solidFill>
            <a:schemeClr val="accent5">
              <a:lumMod val="20000"/>
              <a:lumOff val="80000"/>
            </a:schemeClr>
          </a:solidFill>
        </p:grpSpPr>
        <p:sp>
          <p:nvSpPr>
            <p:cNvPr id="22" name="Rectangle 21"/>
            <p:cNvSpPr/>
            <p:nvPr/>
          </p:nvSpPr>
          <p:spPr>
            <a:xfrm>
              <a:off x="6455175" y="1210614"/>
              <a:ext cx="2498280" cy="3486102"/>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sz="1000"/>
            </a:p>
          </p:txBody>
        </p:sp>
        <p:grpSp>
          <p:nvGrpSpPr>
            <p:cNvPr id="23" name="Group 22"/>
            <p:cNvGrpSpPr/>
            <p:nvPr/>
          </p:nvGrpSpPr>
          <p:grpSpPr>
            <a:xfrm>
              <a:off x="6516938" y="1319425"/>
              <a:ext cx="2297823" cy="2783343"/>
              <a:chOff x="6649793" y="775704"/>
              <a:chExt cx="2246062" cy="2613063"/>
            </a:xfrm>
            <a:grpFill/>
          </p:grpSpPr>
          <p:sp>
            <p:nvSpPr>
              <p:cNvPr id="24" name="TextBox 54"/>
              <p:cNvSpPr txBox="1"/>
              <p:nvPr/>
            </p:nvSpPr>
            <p:spPr>
              <a:xfrm>
                <a:off x="6649793" y="775704"/>
                <a:ext cx="2246061" cy="956824"/>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Summary Graphs &amp; Visualisation</a:t>
                </a:r>
              </a:p>
            </p:txBody>
          </p:sp>
          <p:sp>
            <p:nvSpPr>
              <p:cNvPr id="25" name="TextBox 56"/>
              <p:cNvSpPr txBox="1"/>
              <p:nvPr/>
            </p:nvSpPr>
            <p:spPr>
              <a:xfrm>
                <a:off x="6675623" y="1726916"/>
                <a:ext cx="2220232" cy="166185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Merge grammar tree</a:t>
                </a:r>
              </a:p>
              <a:p>
                <a:pPr marL="171450" indent="-171450">
                  <a:buFont typeface="Arial" panose="020B0604020202020204" pitchFamily="34" charset="0"/>
                  <a:buChar char="•"/>
                </a:pPr>
                <a:r>
                  <a:rPr lang="en-AU" sz="1000" dirty="0" smtClean="0"/>
                  <a:t>Merge compound nouns together, keep modifiers</a:t>
                </a:r>
              </a:p>
              <a:p>
                <a:pPr marL="171450" indent="-171450">
                  <a:buFont typeface="Arial" panose="020B0604020202020204" pitchFamily="34" charset="0"/>
                  <a:buChar char="•"/>
                </a:pPr>
                <a:r>
                  <a:rPr lang="en-AU" sz="1000" i="1" u="sng" dirty="0" smtClean="0"/>
                  <a:t>Provides a visual summary of the report</a:t>
                </a:r>
              </a:p>
              <a:p>
                <a:pPr marL="285750" indent="-285750">
                  <a:buFont typeface="Arial" panose="020B0604020202020204" pitchFamily="34" charset="0"/>
                  <a:buChar char="•"/>
                </a:pPr>
                <a:endParaRPr lang="en-AU" sz="1000" dirty="0"/>
              </a:p>
            </p:txBody>
          </p:sp>
        </p:grpSp>
      </p:grpSp>
      <p:sp>
        <p:nvSpPr>
          <p:cNvPr id="15" name="Bent-Up Arrow 14"/>
          <p:cNvSpPr/>
          <p:nvPr/>
        </p:nvSpPr>
        <p:spPr>
          <a:xfrm>
            <a:off x="6754309" y="4234204"/>
            <a:ext cx="983788" cy="485772"/>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r="44980"/>
          <a:stretch/>
        </p:blipFill>
        <p:spPr>
          <a:xfrm>
            <a:off x="6428461" y="346824"/>
            <a:ext cx="2619272" cy="1104922"/>
          </a:xfrm>
          <a:prstGeom prst="rect">
            <a:avLst/>
          </a:prstGeom>
          <a:ln>
            <a:solidFill>
              <a:schemeClr val="tx1"/>
            </a:solidFill>
          </a:ln>
        </p:spPr>
      </p:pic>
      <p:sp>
        <p:nvSpPr>
          <p:cNvPr id="17" name="Right Arrow 16"/>
          <p:cNvSpPr/>
          <p:nvPr/>
        </p:nvSpPr>
        <p:spPr>
          <a:xfrm rot="5400000" flipH="1">
            <a:off x="7490931" y="1471946"/>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8" name="Right Arrow 17"/>
          <p:cNvSpPr/>
          <p:nvPr/>
        </p:nvSpPr>
        <p:spPr>
          <a:xfrm rot="10800000" flipH="1">
            <a:off x="1623258" y="618758"/>
            <a:ext cx="465564" cy="307510"/>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9" name="TextBox 62"/>
          <p:cNvSpPr txBox="1"/>
          <p:nvPr/>
        </p:nvSpPr>
        <p:spPr>
          <a:xfrm>
            <a:off x="257327" y="553036"/>
            <a:ext cx="105960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400" b="1" dirty="0" smtClean="0"/>
              <a:t>Report</a:t>
            </a:r>
            <a:endParaRPr lang="en-BZ" sz="2400" b="1" dirty="0"/>
          </a:p>
        </p:txBody>
      </p:sp>
      <p:sp>
        <p:nvSpPr>
          <p:cNvPr id="20" name="Right Arrow 19"/>
          <p:cNvSpPr/>
          <p:nvPr/>
        </p:nvSpPr>
        <p:spPr>
          <a:xfrm rot="16200000" flipH="1">
            <a:off x="2170228" y="1637189"/>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21" name="Right Arrow 20"/>
          <p:cNvSpPr/>
          <p:nvPr/>
        </p:nvSpPr>
        <p:spPr>
          <a:xfrm rot="16200000" flipH="1">
            <a:off x="2132033" y="3267764"/>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Tree>
    <p:extLst>
      <p:ext uri="{BB962C8B-B14F-4D97-AF65-F5344CB8AC3E}">
        <p14:creationId xmlns:p14="http://schemas.microsoft.com/office/powerpoint/2010/main" val="10144953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12.4.6 GSWA </a:t>
            </a:r>
            <a:r>
              <a:rPr lang="en-US" dirty="0"/>
              <a:t>survey reports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35518"/>
            <a:ext cx="6950075" cy="2763335"/>
          </a:xfrm>
        </p:spPr>
        <p:txBody>
          <a:bodyPr>
            <a:normAutofit/>
          </a:bodyPr>
          <a:lstStyle/>
          <a:p>
            <a:pPr marL="0" lvl="0" indent="0">
              <a:buNone/>
            </a:pPr>
            <a:r>
              <a:rPr lang="en-AU" b="1" smtClean="0">
                <a:solidFill>
                  <a:srgbClr val="A40F6C"/>
                </a:solidFill>
              </a:rPr>
              <a:t>Analogy </a:t>
            </a:r>
            <a:r>
              <a:rPr lang="en-AU" b="1" dirty="0">
                <a:solidFill>
                  <a:srgbClr val="A40F6C"/>
                </a:solidFill>
              </a:rPr>
              <a:t>Query: </a:t>
            </a:r>
            <a:r>
              <a:rPr lang="en-AU" b="1" i="1" dirty="0" err="1">
                <a:solidFill>
                  <a:srgbClr val="A40F6C"/>
                </a:solidFill>
              </a:rPr>
              <a:t>kalgoorlie</a:t>
            </a:r>
            <a:r>
              <a:rPr lang="en-AU" b="1" dirty="0">
                <a:solidFill>
                  <a:srgbClr val="A40F6C"/>
                </a:solidFill>
              </a:rPr>
              <a:t> – gold + iron ore Relation: </a:t>
            </a:r>
            <a:r>
              <a:rPr lang="en-AU" b="1" dirty="0" err="1">
                <a:solidFill>
                  <a:srgbClr val="A40F6C"/>
                </a:solidFill>
              </a:rPr>
              <a:t>Location:</a:t>
            </a:r>
            <a:r>
              <a:rPr lang="en-AU" b="1" i="1" dirty="0" err="1">
                <a:solidFill>
                  <a:srgbClr val="A40F6C"/>
                </a:solidFill>
              </a:rPr>
              <a:t>Commodity</a:t>
            </a:r>
            <a:endParaRPr lang="en-US" b="1" i="1" dirty="0">
              <a:solidFill>
                <a:srgbClr val="A40F6C"/>
              </a:solidFill>
            </a:endParaRPr>
          </a:p>
        </p:txBody>
      </p:sp>
      <p:pic>
        <p:nvPicPr>
          <p:cNvPr id="8" name="Picture 7"/>
          <p:cNvPicPr>
            <a:picLocks noChangeAspect="1"/>
          </p:cNvPicPr>
          <p:nvPr/>
        </p:nvPicPr>
        <p:blipFill>
          <a:blip r:embed="rId3"/>
          <a:stretch>
            <a:fillRect/>
          </a:stretch>
        </p:blipFill>
        <p:spPr>
          <a:xfrm>
            <a:off x="519962" y="1643132"/>
            <a:ext cx="6196923" cy="2043865"/>
          </a:xfrm>
          <a:prstGeom prst="rect">
            <a:avLst/>
          </a:prstGeom>
        </p:spPr>
      </p:pic>
      <p:sp>
        <p:nvSpPr>
          <p:cNvPr id="9" name="Rectangle 8"/>
          <p:cNvSpPr/>
          <p:nvPr/>
        </p:nvSpPr>
        <p:spPr>
          <a:xfrm>
            <a:off x="6808537" y="1920116"/>
            <a:ext cx="1988470" cy="1384995"/>
          </a:xfrm>
          <a:prstGeom prst="rect">
            <a:avLst/>
          </a:prstGeom>
        </p:spPr>
        <p:txBody>
          <a:bodyPr wrap="square">
            <a:spAutoFit/>
          </a:bodyPr>
          <a:lstStyle/>
          <a:p>
            <a:r>
              <a:rPr lang="en-US" sz="1400" dirty="0">
                <a:latin typeface="CMR10"/>
              </a:rPr>
              <a:t>Geological term vectors reflect dedicated information for </a:t>
            </a:r>
            <a:r>
              <a:rPr lang="en-US" sz="1400" u="sng" dirty="0">
                <a:latin typeface="CMTI10"/>
              </a:rPr>
              <a:t>iron ore</a:t>
            </a:r>
            <a:r>
              <a:rPr lang="en-US" sz="1400" dirty="0">
                <a:latin typeface="CMR10"/>
              </a:rPr>
              <a:t> (location names in WA, names of iron ores)</a:t>
            </a:r>
            <a:endParaRPr lang="en-AU" sz="1400" dirty="0"/>
          </a:p>
        </p:txBody>
      </p:sp>
      <p:sp>
        <p:nvSpPr>
          <p:cNvPr id="10" name="Rectangle 9"/>
          <p:cNvSpPr/>
          <p:nvPr/>
        </p:nvSpPr>
        <p:spPr>
          <a:xfrm>
            <a:off x="6808537" y="3675588"/>
            <a:ext cx="2421731" cy="1169551"/>
          </a:xfrm>
          <a:prstGeom prst="rect">
            <a:avLst/>
          </a:prstGeom>
        </p:spPr>
        <p:txBody>
          <a:bodyPr wrap="square">
            <a:spAutoFit/>
          </a:bodyPr>
          <a:lstStyle/>
          <a:p>
            <a:r>
              <a:rPr lang="en-US" sz="1400" dirty="0">
                <a:latin typeface="CMR10"/>
              </a:rPr>
              <a:t>Pre-trained vectors represent general knowledge</a:t>
            </a:r>
          </a:p>
          <a:p>
            <a:r>
              <a:rPr lang="en-US" sz="1400" dirty="0">
                <a:latin typeface="CMR10"/>
              </a:rPr>
              <a:t>(</a:t>
            </a:r>
            <a:r>
              <a:rPr lang="en-US" sz="1400" dirty="0" err="1">
                <a:latin typeface="CMR10"/>
              </a:rPr>
              <a:t>Middlemount</a:t>
            </a:r>
            <a:r>
              <a:rPr lang="en-US" sz="1400" dirty="0">
                <a:latin typeface="CMR10"/>
              </a:rPr>
              <a:t> is in Queensland)</a:t>
            </a:r>
            <a:endParaRPr lang="en-AU" sz="1400" dirty="0"/>
          </a:p>
        </p:txBody>
      </p:sp>
      <p:sp>
        <p:nvSpPr>
          <p:cNvPr id="13" name="Rectangle 12"/>
          <p:cNvSpPr/>
          <p:nvPr/>
        </p:nvSpPr>
        <p:spPr>
          <a:xfrm>
            <a:off x="532662" y="3732582"/>
            <a:ext cx="5994724" cy="1015663"/>
          </a:xfrm>
          <a:prstGeom prst="rect">
            <a:avLst/>
          </a:prstGeom>
          <a:ln>
            <a:solidFill>
              <a:schemeClr val="tx1"/>
            </a:solidFill>
          </a:ln>
        </p:spPr>
        <p:txBody>
          <a:bodyPr wrap="square">
            <a:spAutoFit/>
          </a:bodyPr>
          <a:lstStyle/>
          <a:p>
            <a:r>
              <a:rPr lang="en-US" sz="1200" dirty="0" err="1">
                <a:latin typeface="CMTT10"/>
              </a:rPr>
              <a:t>martite</a:t>
            </a:r>
            <a:r>
              <a:rPr lang="en-US" sz="1200" dirty="0">
                <a:latin typeface="CMTT10"/>
              </a:rPr>
              <a:t> </a:t>
            </a:r>
            <a:r>
              <a:rPr lang="en-US" sz="1200" dirty="0">
                <a:latin typeface="CMR10"/>
              </a:rPr>
              <a:t>- a type of iron ore, </a:t>
            </a:r>
          </a:p>
          <a:p>
            <a:r>
              <a:rPr lang="en-US" sz="1200" dirty="0" err="1">
                <a:latin typeface="CMTT10"/>
              </a:rPr>
              <a:t>marandoo</a:t>
            </a:r>
            <a:r>
              <a:rPr lang="en-US" sz="1200" dirty="0">
                <a:latin typeface="CMTT10"/>
              </a:rPr>
              <a:t> </a:t>
            </a:r>
            <a:r>
              <a:rPr lang="en-US" sz="1200" dirty="0">
                <a:latin typeface="CMR10"/>
              </a:rPr>
              <a:t>– the </a:t>
            </a:r>
            <a:r>
              <a:rPr lang="en-US" sz="1200" dirty="0" err="1">
                <a:latin typeface="CMR10"/>
              </a:rPr>
              <a:t>Marandoo</a:t>
            </a:r>
            <a:r>
              <a:rPr lang="en-US" sz="1200" dirty="0">
                <a:latin typeface="CMR10"/>
              </a:rPr>
              <a:t> iron ore mine in the Pilbara region, </a:t>
            </a:r>
            <a:endParaRPr lang="en-US" sz="1200" dirty="0">
              <a:latin typeface="CMTT10"/>
            </a:endParaRPr>
          </a:p>
          <a:p>
            <a:r>
              <a:rPr lang="en-AU" sz="1200" dirty="0">
                <a:latin typeface="CMTT10"/>
              </a:rPr>
              <a:t>hematite </a:t>
            </a:r>
            <a:r>
              <a:rPr lang="en-AU" sz="1200" dirty="0">
                <a:latin typeface="CMR10"/>
              </a:rPr>
              <a:t>- </a:t>
            </a:r>
            <a:r>
              <a:rPr lang="en-US" sz="1200" dirty="0">
                <a:latin typeface="CMR10"/>
              </a:rPr>
              <a:t>the most important ore of iron,</a:t>
            </a:r>
          </a:p>
          <a:p>
            <a:r>
              <a:rPr lang="en-US" sz="1200" dirty="0">
                <a:latin typeface="CMTT10"/>
              </a:rPr>
              <a:t>west </a:t>
            </a:r>
            <a:r>
              <a:rPr lang="en-US" sz="1200" dirty="0" err="1">
                <a:latin typeface="CMTT10"/>
              </a:rPr>
              <a:t>angelas</a:t>
            </a:r>
            <a:r>
              <a:rPr lang="en-US" sz="1200" dirty="0">
                <a:latin typeface="CMTT10"/>
              </a:rPr>
              <a:t> </a:t>
            </a:r>
            <a:r>
              <a:rPr lang="en-US" sz="1200" dirty="0">
                <a:latin typeface="CMR10"/>
              </a:rPr>
              <a:t>- the West </a:t>
            </a:r>
            <a:r>
              <a:rPr lang="en-AU" sz="1200" dirty="0" err="1">
                <a:latin typeface="CMR10"/>
              </a:rPr>
              <a:t>Angelas</a:t>
            </a:r>
            <a:r>
              <a:rPr lang="en-AU" sz="1200" dirty="0">
                <a:latin typeface="CMR10"/>
              </a:rPr>
              <a:t> iron ore mine in the Pilbara region,</a:t>
            </a:r>
          </a:p>
          <a:p>
            <a:r>
              <a:rPr lang="en-AU" sz="1200" dirty="0" err="1">
                <a:latin typeface="CMTT10"/>
              </a:rPr>
              <a:t>windarling</a:t>
            </a:r>
            <a:r>
              <a:rPr lang="en-AU" sz="1200" dirty="0">
                <a:latin typeface="CMTT10"/>
              </a:rPr>
              <a:t> </a:t>
            </a:r>
            <a:r>
              <a:rPr lang="en-AU" sz="1200" dirty="0">
                <a:latin typeface="CMR10"/>
              </a:rPr>
              <a:t>- </a:t>
            </a:r>
            <a:r>
              <a:rPr lang="en-AU" sz="1200" dirty="0" err="1">
                <a:latin typeface="CMR10"/>
              </a:rPr>
              <a:t>Windarling</a:t>
            </a:r>
            <a:r>
              <a:rPr lang="en-AU" sz="1200" dirty="0">
                <a:latin typeface="CMR10"/>
              </a:rPr>
              <a:t> Iron Ore </a:t>
            </a:r>
            <a:r>
              <a:rPr lang="en-US" sz="1200" dirty="0">
                <a:latin typeface="CMR10"/>
              </a:rPr>
              <a:t>Mine</a:t>
            </a:r>
          </a:p>
        </p:txBody>
      </p:sp>
    </p:spTree>
    <p:extLst>
      <p:ext uri="{BB962C8B-B14F-4D97-AF65-F5344CB8AC3E}">
        <p14:creationId xmlns:p14="http://schemas.microsoft.com/office/powerpoint/2010/main" val="4160561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a:t>12.4.7 Maintenance work order processing</a:t>
            </a:r>
            <a:endParaRPr lang="en-US" sz="4200" dirty="0"/>
          </a:p>
        </p:txBody>
      </p:sp>
    </p:spTree>
    <p:extLst>
      <p:ext uri="{BB962C8B-B14F-4D97-AF65-F5344CB8AC3E}">
        <p14:creationId xmlns:p14="http://schemas.microsoft.com/office/powerpoint/2010/main" val="3116580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12.4.7 Maintenance work order processing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a:solidFill>
                  <a:srgbClr val="A40F6C"/>
                </a:solidFill>
              </a:rPr>
              <a:t>ARC Training Centre for Transforming Maintenance through Data Science</a:t>
            </a:r>
          </a:p>
        </p:txBody>
      </p:sp>
      <p:sp>
        <p:nvSpPr>
          <p:cNvPr id="2" name="Rectangle 1"/>
          <p:cNvSpPr/>
          <p:nvPr/>
        </p:nvSpPr>
        <p:spPr>
          <a:xfrm>
            <a:off x="457200" y="4476269"/>
            <a:ext cx="2723823" cy="307777"/>
          </a:xfrm>
          <a:prstGeom prst="rect">
            <a:avLst/>
          </a:prstGeom>
        </p:spPr>
        <p:txBody>
          <a:bodyPr wrap="none">
            <a:spAutoFit/>
          </a:bodyPr>
          <a:lstStyle/>
          <a:p>
            <a:r>
              <a:rPr lang="en-AU" sz="1400" dirty="0"/>
              <a:t>https://</a:t>
            </a:r>
            <a:r>
              <a:rPr lang="en-AU" sz="1400" dirty="0" err="1"/>
              <a:t>www.maintenance.org.au</a:t>
            </a:r>
            <a:r>
              <a:rPr lang="en-AU" sz="1400" dirty="0"/>
              <a:t>/</a:t>
            </a:r>
          </a:p>
        </p:txBody>
      </p:sp>
      <p:pic>
        <p:nvPicPr>
          <p:cNvPr id="12"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800" y="1706604"/>
            <a:ext cx="5765800" cy="2769665"/>
          </a:xfrm>
          <a:prstGeom prst="rect">
            <a:avLst/>
          </a:prstGeom>
        </p:spPr>
      </p:pic>
    </p:spTree>
    <p:extLst>
      <p:ext uri="{BB962C8B-B14F-4D97-AF65-F5344CB8AC3E}">
        <p14:creationId xmlns:p14="http://schemas.microsoft.com/office/powerpoint/2010/main" val="1386784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200" dirty="0" smtClean="0"/>
              <a:t>12.4.8 Redcoat annotation </a:t>
            </a:r>
            <a:r>
              <a:rPr lang="en-US" sz="4200" dirty="0"/>
              <a:t>t</a:t>
            </a:r>
            <a:r>
              <a:rPr lang="en-US" sz="4200" dirty="0" smtClean="0"/>
              <a:t>ool</a:t>
            </a:r>
            <a:endParaRPr lang="en-US" sz="4200" dirty="0"/>
          </a:p>
        </p:txBody>
      </p:sp>
    </p:spTree>
    <p:extLst>
      <p:ext uri="{BB962C8B-B14F-4D97-AF65-F5344CB8AC3E}">
        <p14:creationId xmlns:p14="http://schemas.microsoft.com/office/powerpoint/2010/main" val="1505216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12.4.8 Redcoat Annotation Tool</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smtClean="0">
                <a:solidFill>
                  <a:srgbClr val="A40F6C"/>
                </a:solidFill>
              </a:rPr>
              <a:t>Text Annotation Tool</a:t>
            </a:r>
            <a:endParaRPr lang="en-US" b="1" dirty="0">
              <a:solidFill>
                <a:srgbClr val="A40F6C"/>
              </a:solidFill>
            </a:endParaRPr>
          </a:p>
        </p:txBody>
      </p:sp>
      <p:pic>
        <p:nvPicPr>
          <p:cNvPr id="9" name="Content Placeholder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994" y="1632990"/>
            <a:ext cx="6097306" cy="2874995"/>
          </a:xfrm>
          <a:prstGeom prst="rect">
            <a:avLst/>
          </a:prstGeom>
        </p:spPr>
      </p:pic>
      <p:sp>
        <p:nvSpPr>
          <p:cNvPr id="2" name="Rectangle 1"/>
          <p:cNvSpPr/>
          <p:nvPr/>
        </p:nvSpPr>
        <p:spPr>
          <a:xfrm>
            <a:off x="457200" y="4541947"/>
            <a:ext cx="2980892" cy="307777"/>
          </a:xfrm>
          <a:prstGeom prst="rect">
            <a:avLst/>
          </a:prstGeom>
        </p:spPr>
        <p:txBody>
          <a:bodyPr wrap="none">
            <a:spAutoFit/>
          </a:bodyPr>
          <a:lstStyle/>
          <a:p>
            <a:r>
              <a:rPr lang="en-AU" sz="1400" dirty="0"/>
              <a:t>http://</a:t>
            </a:r>
            <a:r>
              <a:rPr lang="en-AU" sz="1400" dirty="0" err="1"/>
              <a:t>agent.csse.uwa.edu.au</a:t>
            </a:r>
            <a:r>
              <a:rPr lang="en-AU" sz="1400" dirty="0"/>
              <a:t>/redcoat</a:t>
            </a:r>
          </a:p>
        </p:txBody>
      </p:sp>
      <p:pic>
        <p:nvPicPr>
          <p:cNvPr id="10" name="Picture 4" descr="phot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48600" y="4252853"/>
            <a:ext cx="876301" cy="788565"/>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6392301" y="4733641"/>
            <a:ext cx="1456299" cy="307777"/>
          </a:xfrm>
          <a:prstGeom prst="rect">
            <a:avLst/>
          </a:prstGeom>
          <a:noFill/>
        </p:spPr>
        <p:txBody>
          <a:bodyPr wrap="square" rtlCol="0">
            <a:spAutoFit/>
          </a:bodyPr>
          <a:lstStyle/>
          <a:p>
            <a:r>
              <a:rPr lang="en-AU" sz="1400" dirty="0" smtClean="0"/>
              <a:t>Michael Stewart</a:t>
            </a:r>
            <a:endParaRPr lang="en-AU" sz="1400" dirty="0"/>
          </a:p>
        </p:txBody>
      </p:sp>
    </p:spTree>
    <p:extLst>
      <p:ext uri="{BB962C8B-B14F-4D97-AF65-F5344CB8AC3E}">
        <p14:creationId xmlns:p14="http://schemas.microsoft.com/office/powerpoint/2010/main" val="2204514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4" name="Title 1"/>
          <p:cNvSpPr txBox="1">
            <a:spLocks/>
          </p:cNvSpPr>
          <p:nvPr/>
        </p:nvSpPr>
        <p:spPr>
          <a:xfrm>
            <a:off x="463176" y="1683717"/>
            <a:ext cx="7886700" cy="4516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err="1"/>
              <a:t>Kalgoorlie</a:t>
            </a:r>
            <a:r>
              <a:rPr lang="en-US" sz="1400" dirty="0"/>
              <a:t> + iron-ore –gold = ???</a:t>
            </a:r>
            <a:endParaRPr lang="en-AU" sz="1400" dirty="0"/>
          </a:p>
        </p:txBody>
      </p:sp>
      <p:graphicFrame>
        <p:nvGraphicFramePr>
          <p:cNvPr id="15" name="Content Placeholder 7"/>
          <p:cNvGraphicFramePr>
            <a:graphicFrameLocks/>
          </p:cNvGraphicFramePr>
          <p:nvPr>
            <p:extLst>
              <p:ext uri="{D42A27DB-BD31-4B8C-83A1-F6EECF244321}">
                <p14:modId xmlns:p14="http://schemas.microsoft.com/office/powerpoint/2010/main" val="2617643134"/>
              </p:ext>
            </p:extLst>
          </p:nvPr>
        </p:nvGraphicFramePr>
        <p:xfrm>
          <a:off x="463176" y="2211315"/>
          <a:ext cx="7886700" cy="24476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163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p:cNvPicPr>
            <a:picLocks noChangeAspect="1"/>
          </p:cNvPicPr>
          <p:nvPr/>
        </p:nvPicPr>
        <p:blipFill>
          <a:blip r:embed="rId3"/>
          <a:stretch>
            <a:fillRect/>
          </a:stretch>
        </p:blipFill>
        <p:spPr>
          <a:xfrm>
            <a:off x="584199" y="1668719"/>
            <a:ext cx="5225557" cy="2864008"/>
          </a:xfrm>
          <a:prstGeom prst="rect">
            <a:avLst/>
          </a:prstGeom>
        </p:spPr>
      </p:pic>
    </p:spTree>
    <p:extLst>
      <p:ext uri="{BB962C8B-B14F-4D97-AF65-F5344CB8AC3E}">
        <p14:creationId xmlns:p14="http://schemas.microsoft.com/office/powerpoint/2010/main" val="153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1859</TotalTime>
  <Words>3798</Words>
  <Application>Microsoft Office PowerPoint</Application>
  <PresentationFormat>On-screen Show (16:9)</PresentationFormat>
  <Paragraphs>523</Paragraphs>
  <Slides>78</Slides>
  <Notes>6</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1" baseType="lpstr">
      <vt:lpstr>ＭＳ Ｐゴシック</vt:lpstr>
      <vt:lpstr>Arial</vt:lpstr>
      <vt:lpstr>Arial Nova Cond Light</vt:lpstr>
      <vt:lpstr>Calibri</vt:lpstr>
      <vt:lpstr>Cambria Math</vt:lpstr>
      <vt:lpstr>CMR10</vt:lpstr>
      <vt:lpstr>CMTI10</vt:lpstr>
      <vt:lpstr>CMTT10</vt:lpstr>
      <vt:lpstr>Gill Sans</vt:lpstr>
      <vt:lpstr>NimbusRomNo9L-Regu</vt:lpstr>
      <vt:lpstr>ヒラギノ角ゴ ProN W3</vt:lpstr>
      <vt:lpstr>A8014 CORE Skills Powerpoint-1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Word and Phrases to Sentence Representations</vt:lpstr>
      <vt:lpstr>Holistic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Author Name Disambiguation PubMed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87</cp:revision>
  <dcterms:created xsi:type="dcterms:W3CDTF">2020-01-22T07:55:46Z</dcterms:created>
  <dcterms:modified xsi:type="dcterms:W3CDTF">2020-03-25T23:33:40Z</dcterms:modified>
</cp:coreProperties>
</file>